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6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media/image20.svg" ContentType="image/svg+xml"/>
  <Override PartName="/ppt/media/image57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9"/>
  </p:notesMasterIdLst>
  <p:handoutMasterIdLst>
    <p:handoutMasterId r:id="rId100"/>
  </p:handoutMasterIdLst>
  <p:sldIdLst>
    <p:sldId id="269" r:id="rId3"/>
    <p:sldId id="388" r:id="rId4"/>
    <p:sldId id="28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2" r:id="rId14"/>
    <p:sldId id="280" r:id="rId15"/>
    <p:sldId id="283" r:id="rId16"/>
    <p:sldId id="284" r:id="rId17"/>
    <p:sldId id="285" r:id="rId18"/>
    <p:sldId id="286" r:id="rId19"/>
    <p:sldId id="287" r:id="rId20"/>
    <p:sldId id="288" r:id="rId21"/>
    <p:sldId id="335" r:id="rId22"/>
    <p:sldId id="289" r:id="rId23"/>
    <p:sldId id="290" r:id="rId24"/>
    <p:sldId id="291" r:id="rId25"/>
    <p:sldId id="292" r:id="rId26"/>
    <p:sldId id="336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337" r:id="rId41"/>
    <p:sldId id="306" r:id="rId42"/>
    <p:sldId id="307" r:id="rId43"/>
    <p:sldId id="308" r:id="rId44"/>
    <p:sldId id="309" r:id="rId45"/>
    <p:sldId id="310" r:id="rId46"/>
    <p:sldId id="311" r:id="rId47"/>
    <p:sldId id="312" r:id="rId48"/>
    <p:sldId id="313" r:id="rId49"/>
    <p:sldId id="314" r:id="rId50"/>
    <p:sldId id="315" r:id="rId51"/>
    <p:sldId id="391" r:id="rId52"/>
    <p:sldId id="316" r:id="rId53"/>
    <p:sldId id="317" r:id="rId54"/>
    <p:sldId id="318" r:id="rId55"/>
    <p:sldId id="319" r:id="rId56"/>
    <p:sldId id="320" r:id="rId57"/>
    <p:sldId id="321" r:id="rId58"/>
    <p:sldId id="322" r:id="rId59"/>
    <p:sldId id="323" r:id="rId60"/>
    <p:sldId id="324" r:id="rId61"/>
    <p:sldId id="325" r:id="rId62"/>
    <p:sldId id="326" r:id="rId63"/>
    <p:sldId id="327" r:id="rId64"/>
    <p:sldId id="328" r:id="rId65"/>
    <p:sldId id="329" r:id="rId66"/>
    <p:sldId id="330" r:id="rId67"/>
    <p:sldId id="331" r:id="rId68"/>
    <p:sldId id="332" r:id="rId69"/>
    <p:sldId id="333" r:id="rId70"/>
    <p:sldId id="334" r:id="rId71"/>
    <p:sldId id="456" r:id="rId72"/>
    <p:sldId id="457" r:id="rId73"/>
    <p:sldId id="458" r:id="rId74"/>
    <p:sldId id="459" r:id="rId75"/>
    <p:sldId id="460" r:id="rId76"/>
    <p:sldId id="464" r:id="rId77"/>
    <p:sldId id="469" r:id="rId78"/>
    <p:sldId id="475" r:id="rId79"/>
    <p:sldId id="482" r:id="rId80"/>
    <p:sldId id="483" r:id="rId81"/>
    <p:sldId id="484" r:id="rId82"/>
    <p:sldId id="485" r:id="rId83"/>
    <p:sldId id="486" r:id="rId84"/>
    <p:sldId id="509" r:id="rId85"/>
    <p:sldId id="487" r:id="rId86"/>
    <p:sldId id="488" r:id="rId87"/>
    <p:sldId id="489" r:id="rId88"/>
    <p:sldId id="476" r:id="rId89"/>
    <p:sldId id="511" r:id="rId90"/>
    <p:sldId id="510" r:id="rId91"/>
    <p:sldId id="477" r:id="rId92"/>
    <p:sldId id="478" r:id="rId93"/>
    <p:sldId id="470" r:id="rId94"/>
    <p:sldId id="512" r:id="rId95"/>
    <p:sldId id="479" r:id="rId96"/>
    <p:sldId id="480" r:id="rId97"/>
    <p:sldId id="481" r:id="rId98"/>
  </p:sldIdLst>
  <p:sldSz cx="12192000" cy="6858000"/>
  <p:notesSz cx="6858000" cy="9144000"/>
  <p:custDataLst>
    <p:tags r:id="rId10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1" name="admin" initials="a" lastIdx="1" clrIdx="0"/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DE92E7-8D68-40CC-9BB4-FEAE9A1AA901}" styleName="{5e54ee44-2122-4b89-9784-b75a85ec0aa5}">
    <a:wholeTbl>
      <a:tcTxStyle>
        <a:fontRef idx="none">
          <a:prstClr val="black"/>
        </a:fontRef>
      </a:tcTxStyle>
      <a:tcStyle>
        <a:tcBdr>
          <a:insideH>
            <a:ln w="12700" cmpd="sng">
              <a:solidFill>
                <a:srgbClr val="E9E9E9"/>
              </a:solidFill>
            </a:ln>
          </a:insideH>
          <a:insideV>
            <a:ln w="12700" cmpd="sng">
              <a:solidFill>
                <a:srgbClr val="E9E9E9"/>
              </a:solidFill>
            </a:ln>
          </a:insideV>
        </a:tcBdr>
        <a:fill>
          <a:solidFill>
            <a:srgbClr val="FFFFFF"/>
          </a:solidFill>
        </a:fill>
      </a:tcStyle>
    </a:wholeTbl>
    <a:lastRow>
      <a:tcTxStyle>
        <a:fontRef idx="none">
          <a:prstClr val="black"/>
        </a:fontRef>
      </a:tcTxStyle>
      <a:tcStyle>
        <a:tcBdr/>
        <a:fill>
          <a:solidFill>
            <a:srgbClr val="E9E9E9"/>
          </a:solidFill>
        </a:fill>
      </a:tcStyle>
    </a:lastRow>
    <a:firstRow>
      <a:tcTxStyle>
        <a:fontRef idx="none">
          <a:prstClr val="black"/>
        </a:fontRef>
      </a:tcTxStyle>
      <a:tcStyle>
        <a:tcBdr>
          <a:insideH>
            <a:ln w="12700" cmpd="sng">
              <a:solidFill>
                <a:srgbClr val="E9E9E9"/>
              </a:solidFill>
            </a:ln>
          </a:insideH>
          <a:insideV>
            <a:ln w="12700" cmpd="sng">
              <a:solidFill>
                <a:srgbClr val="E9E9E9"/>
              </a:solidFill>
            </a:ln>
          </a:insideV>
        </a:tcBdr>
        <a:fill>
          <a:solidFill>
            <a:srgbClr val="2E6CB5"/>
          </a:solidFill>
        </a:fill>
      </a:tcStyle>
    </a:firstRow>
  </a:tblStyle>
  <a:tblStyle styleId="{9DBF6D18-39FE-4F62-982B-516FA106DCAB}" styleName="{385b2ea8-0d66-414d-9127-dde3b277f022}">
    <a:wholeTbl>
      <a:tcTxStyle>
        <a:fontRef idx="none">
          <a:prstClr val="black"/>
        </a:fontRef>
      </a:tcTxStyle>
      <a:tcStyle>
        <a:tcBdr>
          <a:top>
            <a:ln w="76200" cmpd="sng">
              <a:solidFill>
                <a:srgbClr val="2D4F94"/>
              </a:solidFill>
            </a:ln>
          </a:top>
          <a:bottom>
            <a:ln w="76200" cmpd="sng">
              <a:solidFill>
                <a:srgbClr val="2D4F94"/>
              </a:solidFill>
            </a:ln>
          </a:bottom>
        </a:tcBdr>
        <a:fill>
          <a:solidFill>
            <a:srgbClr val="FFFFFF"/>
          </a:solidFill>
        </a:fill>
      </a:tcStyle>
    </a:wholeTbl>
    <a:band1H>
      <a:tcTxStyle>
        <a:fontRef idx="none">
          <a:prstClr val="black"/>
        </a:fontRef>
      </a:tcTxStyle>
      <a:tcStyle>
        <a:tcBdr/>
        <a:fill>
          <a:solidFill>
            <a:srgbClr val="D6E1F3"/>
          </a:solidFill>
        </a:fill>
      </a:tcStyle>
    </a:band1H>
    <a:firstRow>
      <a:tcTxStyle>
        <a:fontRef idx="none">
          <a:prstClr val="black"/>
        </a:fontRef>
      </a:tcTxStyle>
      <a:tcStyle>
        <a:tcBdr/>
        <a:fill>
          <a:solidFill>
            <a:srgbClr val="2D4F9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notesMaster" Target="notesMasters/notesMaster1.xml"/><Relationship Id="rId98" Type="http://schemas.openxmlformats.org/officeDocument/2006/relationships/slide" Target="slides/slide96.xml"/><Relationship Id="rId97" Type="http://schemas.openxmlformats.org/officeDocument/2006/relationships/slide" Target="slides/slide95.xml"/><Relationship Id="rId96" Type="http://schemas.openxmlformats.org/officeDocument/2006/relationships/slide" Target="slides/slide94.xml"/><Relationship Id="rId95" Type="http://schemas.openxmlformats.org/officeDocument/2006/relationships/slide" Target="slides/slide93.xml"/><Relationship Id="rId94" Type="http://schemas.openxmlformats.org/officeDocument/2006/relationships/slide" Target="slides/slide92.xml"/><Relationship Id="rId93" Type="http://schemas.openxmlformats.org/officeDocument/2006/relationships/slide" Target="slides/slide91.xml"/><Relationship Id="rId92" Type="http://schemas.openxmlformats.org/officeDocument/2006/relationships/slide" Target="slides/slide90.xml"/><Relationship Id="rId91" Type="http://schemas.openxmlformats.org/officeDocument/2006/relationships/slide" Target="slides/slide89.xml"/><Relationship Id="rId90" Type="http://schemas.openxmlformats.org/officeDocument/2006/relationships/slide" Target="slides/slide88.xml"/><Relationship Id="rId9" Type="http://schemas.openxmlformats.org/officeDocument/2006/relationships/slide" Target="slides/slide7.xml"/><Relationship Id="rId89" Type="http://schemas.openxmlformats.org/officeDocument/2006/relationships/slide" Target="slides/slide87.xml"/><Relationship Id="rId88" Type="http://schemas.openxmlformats.org/officeDocument/2006/relationships/slide" Target="slides/slide86.xml"/><Relationship Id="rId87" Type="http://schemas.openxmlformats.org/officeDocument/2006/relationships/slide" Target="slides/slide85.xml"/><Relationship Id="rId86" Type="http://schemas.openxmlformats.org/officeDocument/2006/relationships/slide" Target="slides/slide84.xml"/><Relationship Id="rId85" Type="http://schemas.openxmlformats.org/officeDocument/2006/relationships/slide" Target="slides/slide83.xml"/><Relationship Id="rId84" Type="http://schemas.openxmlformats.org/officeDocument/2006/relationships/slide" Target="slides/slide82.xml"/><Relationship Id="rId83" Type="http://schemas.openxmlformats.org/officeDocument/2006/relationships/slide" Target="slides/slide81.xml"/><Relationship Id="rId82" Type="http://schemas.openxmlformats.org/officeDocument/2006/relationships/slide" Target="slides/slide80.xml"/><Relationship Id="rId81" Type="http://schemas.openxmlformats.org/officeDocument/2006/relationships/slide" Target="slides/slide79.xml"/><Relationship Id="rId80" Type="http://schemas.openxmlformats.org/officeDocument/2006/relationships/slide" Target="slides/slide78.xml"/><Relationship Id="rId8" Type="http://schemas.openxmlformats.org/officeDocument/2006/relationships/slide" Target="slides/slide6.xml"/><Relationship Id="rId79" Type="http://schemas.openxmlformats.org/officeDocument/2006/relationships/slide" Target="slides/slide77.xml"/><Relationship Id="rId78" Type="http://schemas.openxmlformats.org/officeDocument/2006/relationships/slide" Target="slides/slide76.xml"/><Relationship Id="rId77" Type="http://schemas.openxmlformats.org/officeDocument/2006/relationships/slide" Target="slides/slide75.xml"/><Relationship Id="rId76" Type="http://schemas.openxmlformats.org/officeDocument/2006/relationships/slide" Target="slides/slide74.xml"/><Relationship Id="rId75" Type="http://schemas.openxmlformats.org/officeDocument/2006/relationships/slide" Target="slides/slide73.xml"/><Relationship Id="rId74" Type="http://schemas.openxmlformats.org/officeDocument/2006/relationships/slide" Target="slides/slide72.xml"/><Relationship Id="rId73" Type="http://schemas.openxmlformats.org/officeDocument/2006/relationships/slide" Target="slides/slide71.xml"/><Relationship Id="rId72" Type="http://schemas.openxmlformats.org/officeDocument/2006/relationships/slide" Target="slides/slide70.xml"/><Relationship Id="rId71" Type="http://schemas.openxmlformats.org/officeDocument/2006/relationships/slide" Target="slides/slide69.xml"/><Relationship Id="rId70" Type="http://schemas.openxmlformats.org/officeDocument/2006/relationships/slide" Target="slides/slide68.xml"/><Relationship Id="rId7" Type="http://schemas.openxmlformats.org/officeDocument/2006/relationships/slide" Target="slides/slide5.xml"/><Relationship Id="rId69" Type="http://schemas.openxmlformats.org/officeDocument/2006/relationships/slide" Target="slides/slide67.xml"/><Relationship Id="rId68" Type="http://schemas.openxmlformats.org/officeDocument/2006/relationships/slide" Target="slides/slide66.xml"/><Relationship Id="rId67" Type="http://schemas.openxmlformats.org/officeDocument/2006/relationships/slide" Target="slides/slide65.xml"/><Relationship Id="rId66" Type="http://schemas.openxmlformats.org/officeDocument/2006/relationships/slide" Target="slides/slide64.xml"/><Relationship Id="rId65" Type="http://schemas.openxmlformats.org/officeDocument/2006/relationships/slide" Target="slides/slide63.xml"/><Relationship Id="rId64" Type="http://schemas.openxmlformats.org/officeDocument/2006/relationships/slide" Target="slides/slide62.xml"/><Relationship Id="rId63" Type="http://schemas.openxmlformats.org/officeDocument/2006/relationships/slide" Target="slides/slide61.xml"/><Relationship Id="rId62" Type="http://schemas.openxmlformats.org/officeDocument/2006/relationships/slide" Target="slides/slide60.xml"/><Relationship Id="rId61" Type="http://schemas.openxmlformats.org/officeDocument/2006/relationships/slide" Target="slides/slide59.xml"/><Relationship Id="rId60" Type="http://schemas.openxmlformats.org/officeDocument/2006/relationships/slide" Target="slides/slide58.xml"/><Relationship Id="rId6" Type="http://schemas.openxmlformats.org/officeDocument/2006/relationships/slide" Target="slides/slide4.xml"/><Relationship Id="rId59" Type="http://schemas.openxmlformats.org/officeDocument/2006/relationships/slide" Target="slides/slide57.xml"/><Relationship Id="rId58" Type="http://schemas.openxmlformats.org/officeDocument/2006/relationships/slide" Target="slides/slide56.xml"/><Relationship Id="rId57" Type="http://schemas.openxmlformats.org/officeDocument/2006/relationships/slide" Target="slides/slide55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7" Type="http://schemas.openxmlformats.org/officeDocument/2006/relationships/tags" Target="tags/tag64.xml"/><Relationship Id="rId106" Type="http://schemas.openxmlformats.org/officeDocument/2006/relationships/customXml" Target="../customXml/item1.xml"/><Relationship Id="rId105" Type="http://schemas.openxmlformats.org/officeDocument/2006/relationships/customXmlProps" Target="../customXml/itemProps63.xml"/><Relationship Id="rId104" Type="http://schemas.openxmlformats.org/officeDocument/2006/relationships/commentAuthors" Target="commentAuthors.xml"/><Relationship Id="rId103" Type="http://schemas.openxmlformats.org/officeDocument/2006/relationships/tableStyles" Target="tableStyles.xml"/><Relationship Id="rId102" Type="http://schemas.openxmlformats.org/officeDocument/2006/relationships/viewProps" Target="viewProps.xml"/><Relationship Id="rId101" Type="http://schemas.openxmlformats.org/officeDocument/2006/relationships/presProps" Target="presProps.xml"/><Relationship Id="rId100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>
            <a:alphaModFix amt="24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1205"/>
          </a:xfrm>
        </p:spPr>
        <p:txBody>
          <a:bodyPr/>
          <a:lstStyle>
            <a:lvl1pPr>
              <a:defRPr sz="4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354455"/>
            <a:ext cx="10515600" cy="5001895"/>
          </a:xfrm>
        </p:spPr>
        <p:txBody>
          <a:bodyPr/>
          <a:lstStyle>
            <a:lvl1pPr eaLnBrk="1" fontAlgn="auto" latinLnBrk="0" hangingPunct="1">
              <a:lnSpc>
                <a:spcPct val="150000"/>
              </a:lnSpc>
              <a:defRPr>
                <a:solidFill>
                  <a:schemeClr val="accent5">
                    <a:lumMod val="50000"/>
                  </a:schemeClr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tags" Target="../tags/tag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tags" Target="../tags/tag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tags" Target="../tags/tag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tags" Target="../tags/tag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tags" Target="../tags/tag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tags" Target="../tags/tag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8.png"/><Relationship Id="rId7" Type="http://schemas.openxmlformats.org/officeDocument/2006/relationships/tags" Target="../tags/tag15.xml"/><Relationship Id="rId6" Type="http://schemas.openxmlformats.org/officeDocument/2006/relationships/image" Target="../media/image17.png"/><Relationship Id="rId5" Type="http://schemas.openxmlformats.org/officeDocument/2006/relationships/tags" Target="../tags/tag14.xml"/><Relationship Id="rId4" Type="http://schemas.openxmlformats.org/officeDocument/2006/relationships/image" Target="../media/image16.png"/><Relationship Id="rId3" Type="http://schemas.openxmlformats.org/officeDocument/2006/relationships/tags" Target="../tags/tag13.xml"/><Relationship Id="rId2" Type="http://schemas.openxmlformats.org/officeDocument/2006/relationships/image" Target="../media/image15.png"/><Relationship Id="rId1" Type="http://schemas.openxmlformats.org/officeDocument/2006/relationships/tags" Target="../tags/tag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svg"/><Relationship Id="rId1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3" Type="http://schemas.openxmlformats.org/officeDocument/2006/relationships/tags" Target="../tags/tag17.xml"/><Relationship Id="rId2" Type="http://schemas.openxmlformats.org/officeDocument/2006/relationships/image" Target="../media/image21.png"/><Relationship Id="rId1" Type="http://schemas.openxmlformats.org/officeDocument/2006/relationships/tags" Target="../tags/tag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tags" Target="../tags/tag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1" Type="http://schemas.openxmlformats.org/officeDocument/2006/relationships/tags" Target="../tags/tag1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tags" Target="../tags/tag2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1" Type="http://schemas.openxmlformats.org/officeDocument/2006/relationships/tags" Target="../tags/tag2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9.png"/><Relationship Id="rId3" Type="http://schemas.openxmlformats.org/officeDocument/2006/relationships/tags" Target="../tags/tag23.xml"/><Relationship Id="rId2" Type="http://schemas.openxmlformats.org/officeDocument/2006/relationships/image" Target="../media/image28.png"/><Relationship Id="rId1" Type="http://schemas.openxmlformats.org/officeDocument/2006/relationships/tags" Target="../tags/tag22.xml"/></Relationships>
</file>

<file path=ppt/slides/_rels/slide4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1.png"/><Relationship Id="rId3" Type="http://schemas.openxmlformats.org/officeDocument/2006/relationships/tags" Target="../tags/tag25.xml"/><Relationship Id="rId2" Type="http://schemas.openxmlformats.org/officeDocument/2006/relationships/image" Target="../media/image30.png"/><Relationship Id="rId1" Type="http://schemas.openxmlformats.org/officeDocument/2006/relationships/tags" Target="../tags/tag24.xml"/></Relationships>
</file>

<file path=ppt/slides/_rels/slide4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3.png"/><Relationship Id="rId3" Type="http://schemas.openxmlformats.org/officeDocument/2006/relationships/tags" Target="../tags/tag27.xml"/><Relationship Id="rId2" Type="http://schemas.openxmlformats.org/officeDocument/2006/relationships/image" Target="../media/image32.png"/><Relationship Id="rId1" Type="http://schemas.openxmlformats.org/officeDocument/2006/relationships/tags" Target="../tags/tag26.xml"/></Relationships>
</file>

<file path=ppt/slides/_rels/slide4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5.png"/><Relationship Id="rId3" Type="http://schemas.openxmlformats.org/officeDocument/2006/relationships/tags" Target="../tags/tag29.xml"/><Relationship Id="rId2" Type="http://schemas.openxmlformats.org/officeDocument/2006/relationships/image" Target="../media/image34.png"/><Relationship Id="rId1" Type="http://schemas.openxmlformats.org/officeDocument/2006/relationships/tags" Target="../tags/tag28.xml"/></Relationships>
</file>

<file path=ppt/slides/_rels/slide4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7.png"/><Relationship Id="rId3" Type="http://schemas.openxmlformats.org/officeDocument/2006/relationships/tags" Target="../tags/tag31.xml"/><Relationship Id="rId2" Type="http://schemas.openxmlformats.org/officeDocument/2006/relationships/image" Target="../media/image36.png"/><Relationship Id="rId1" Type="http://schemas.openxmlformats.org/officeDocument/2006/relationships/tags" Target="../tags/tag3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1" Type="http://schemas.openxmlformats.org/officeDocument/2006/relationships/tags" Target="../tags/tag3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1" Type="http://schemas.openxmlformats.org/officeDocument/2006/relationships/tags" Target="../tags/tag3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1" Type="http://schemas.openxmlformats.org/officeDocument/2006/relationships/tags" Target="../tags/tag3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1" Type="http://schemas.openxmlformats.org/officeDocument/2006/relationships/tags" Target="../tags/tag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2.jpeg"/><Relationship Id="rId1" Type="http://schemas.openxmlformats.org/officeDocument/2006/relationships/tags" Target="../tags/tag3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/Relationships>
</file>

<file path=ppt/slides/_rels/slide5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46.png"/><Relationship Id="rId7" Type="http://schemas.openxmlformats.org/officeDocument/2006/relationships/tags" Target="../tags/tag41.xml"/><Relationship Id="rId6" Type="http://schemas.openxmlformats.org/officeDocument/2006/relationships/image" Target="../media/image45.png"/><Relationship Id="rId5" Type="http://schemas.openxmlformats.org/officeDocument/2006/relationships/tags" Target="../tags/tag40.xml"/><Relationship Id="rId4" Type="http://schemas.openxmlformats.org/officeDocument/2006/relationships/image" Target="../media/image44.png"/><Relationship Id="rId3" Type="http://schemas.openxmlformats.org/officeDocument/2006/relationships/tags" Target="../tags/tag39.xml"/><Relationship Id="rId2" Type="http://schemas.openxmlformats.org/officeDocument/2006/relationships/image" Target="../media/image43.png"/><Relationship Id="rId1" Type="http://schemas.openxmlformats.org/officeDocument/2006/relationships/tags" Target="../tags/tag3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tags" Target="../tags/tag3.xml"/><Relationship Id="rId4" Type="http://schemas.openxmlformats.org/officeDocument/2006/relationships/image" Target="../media/image5.png"/><Relationship Id="rId3" Type="http://schemas.openxmlformats.org/officeDocument/2006/relationships/tags" Target="../tags/tag2.xml"/><Relationship Id="rId2" Type="http://schemas.openxmlformats.org/officeDocument/2006/relationships/image" Target="../media/image4.png"/><Relationship Id="rId1" Type="http://schemas.openxmlformats.org/officeDocument/2006/relationships/tags" Target="../tags/tag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1" Type="http://schemas.openxmlformats.org/officeDocument/2006/relationships/tags" Target="../tags/tag42.xml"/></Relationships>
</file>

<file path=ppt/slides/_rels/slide85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8" Type="http://schemas.openxmlformats.org/officeDocument/2006/relationships/image" Target="../media/image51.png"/><Relationship Id="rId7" Type="http://schemas.openxmlformats.org/officeDocument/2006/relationships/tags" Target="../tags/tag46.xml"/><Relationship Id="rId6" Type="http://schemas.openxmlformats.org/officeDocument/2006/relationships/image" Target="../media/image50.png"/><Relationship Id="rId5" Type="http://schemas.openxmlformats.org/officeDocument/2006/relationships/tags" Target="../tags/tag45.xml"/><Relationship Id="rId4" Type="http://schemas.openxmlformats.org/officeDocument/2006/relationships/image" Target="../media/image49.png"/><Relationship Id="rId3" Type="http://schemas.openxmlformats.org/officeDocument/2006/relationships/tags" Target="../tags/tag44.xml"/><Relationship Id="rId2" Type="http://schemas.openxmlformats.org/officeDocument/2006/relationships/image" Target="../media/image48.png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43.xml"/></Relationships>
</file>

<file path=ppt/slides/_rels/slide8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tags" Target="../tags/tag50.xml"/><Relationship Id="rId4" Type="http://schemas.openxmlformats.org/officeDocument/2006/relationships/image" Target="../media/image53.png"/><Relationship Id="rId3" Type="http://schemas.openxmlformats.org/officeDocument/2006/relationships/tags" Target="../tags/tag49.xml"/><Relationship Id="rId2" Type="http://schemas.openxmlformats.org/officeDocument/2006/relationships/image" Target="../media/image52.png"/><Relationship Id="rId1" Type="http://schemas.openxmlformats.org/officeDocument/2006/relationships/tags" Target="../tags/tag48.xml"/></Relationships>
</file>

<file path=ppt/slides/_rels/slide8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57.svg"/><Relationship Id="rId7" Type="http://schemas.openxmlformats.org/officeDocument/2006/relationships/image" Target="../media/image56.png"/><Relationship Id="rId6" Type="http://schemas.openxmlformats.org/officeDocument/2006/relationships/tags" Target="../tags/tag55.xml"/><Relationship Id="rId5" Type="http://schemas.openxmlformats.org/officeDocument/2006/relationships/image" Target="../media/image55.png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1" Type="http://schemas.openxmlformats.org/officeDocument/2006/relationships/tags" Target="../tags/tag56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9.png"/><Relationship Id="rId1" Type="http://schemas.openxmlformats.org/officeDocument/2006/relationships/tags" Target="../tags/tag57.xml"/></Relationships>
</file>

<file path=ppt/slides/_rels/slide9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1.png"/><Relationship Id="rId3" Type="http://schemas.openxmlformats.org/officeDocument/2006/relationships/tags" Target="../tags/tag59.xml"/><Relationship Id="rId2" Type="http://schemas.openxmlformats.org/officeDocument/2006/relationships/image" Target="../media/image60.png"/><Relationship Id="rId1" Type="http://schemas.openxmlformats.org/officeDocument/2006/relationships/tags" Target="../tags/tag58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1" Type="http://schemas.openxmlformats.org/officeDocument/2006/relationships/tags" Target="../tags/tag60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3.png"/><Relationship Id="rId1" Type="http://schemas.openxmlformats.org/officeDocument/2006/relationships/tags" Target="../tags/tag61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1" Type="http://schemas.openxmlformats.org/officeDocument/2006/relationships/tags" Target="../tags/tag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 b="1">
                <a:solidFill>
                  <a:schemeClr val="accent5">
                    <a:lumMod val="50000"/>
                  </a:schemeClr>
                </a:solidFill>
              </a:rPr>
              <a:t>Excel2016</a:t>
            </a:r>
            <a:endParaRPr lang="en-US" altLang="zh-CN" b="1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5．打开已有的Excel文件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/>
          </a:bodyPr>
          <a:p>
            <a:r>
              <a:rPr lang="zh-CN" altLang="en-US"/>
              <a:t>方法1：找到文件所处位置的图标，双击鼠标左键打开。</a:t>
            </a:r>
            <a:endParaRPr lang="zh-CN" altLang="en-US"/>
          </a:p>
          <a:p>
            <a:r>
              <a:rPr lang="zh-CN" altLang="en-US"/>
              <a:t>方法2：找到文件所处位置的图标，单击鼠标右键，在弹出的快捷菜单里选择“打开”。</a:t>
            </a:r>
            <a:endParaRPr lang="zh-CN" altLang="en-US"/>
          </a:p>
          <a:p>
            <a:pPr marL="0" indent="0">
              <a:buNone/>
            </a:pPr>
            <a:r>
              <a:rPr lang="zh-CN" altLang="en-US" b="1"/>
              <a:t>如果已经打开Excel应用程序，也可以使用以下方法：</a:t>
            </a:r>
            <a:endParaRPr lang="zh-CN" altLang="en-US" b="1"/>
          </a:p>
          <a:p>
            <a:r>
              <a:rPr lang="zh-CN" altLang="en-US"/>
              <a:t>方法3：选择工作簿窗口的“文件”选项卡，“打开”，在右侧工作区域找到文件的路径打开。</a:t>
            </a:r>
            <a:endParaRPr lang="zh-CN" altLang="en-US"/>
          </a:p>
          <a:p>
            <a:r>
              <a:rPr lang="zh-CN" altLang="en-US"/>
              <a:t>方法4：单击快速访问工具栏上的按钮。</a:t>
            </a:r>
            <a:endParaRPr lang="zh-CN" altLang="en-US"/>
          </a:p>
          <a:p>
            <a:r>
              <a:rPr lang="zh-CN" altLang="en-US"/>
              <a:t>方法5：键盘命令操作：&lt; Ctrl &gt;+&lt;O&gt;。</a:t>
            </a:r>
            <a:endParaRPr lang="zh-CN" altLang="en-US"/>
          </a:p>
          <a:p>
            <a:r>
              <a:rPr lang="zh-CN" altLang="en-US"/>
              <a:t>在“文件”选项卡中“最近使用的文件”中还可以打开近期使用过的文件。</a:t>
            </a: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6．Excel文件的关闭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en-US"/>
              <a:t>关闭工作簿就是关闭整个工作簿窗口，包括该工作簿里面含有的所有工作表。</a:t>
            </a:r>
            <a:endParaRPr lang="zh-CN" altLang="en-US"/>
          </a:p>
          <a:p>
            <a:r>
              <a:rPr lang="zh-CN" altLang="en-US"/>
              <a:t>方法1：单击工作簿窗口右上角的按钮。</a:t>
            </a:r>
            <a:endParaRPr lang="zh-CN" altLang="en-US"/>
          </a:p>
          <a:p>
            <a:r>
              <a:rPr lang="zh-CN" altLang="en-US"/>
              <a:t>方法2：键盘命令操作：&lt;Alt&gt;+&lt;F4&gt;。</a:t>
            </a: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 b="1">
                <a:solidFill>
                  <a:schemeClr val="accent5">
                    <a:lumMod val="50000"/>
                  </a:schemeClr>
                </a:solidFill>
              </a:rPr>
              <a:t>Excel 界面介绍</a:t>
            </a:r>
            <a:endParaRPr lang="en-US" altLang="zh-CN" b="1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   Excel 界面介绍</a:t>
            </a:r>
            <a:endParaRPr lang="zh-CN" altLang="en-US"/>
          </a:p>
        </p:txBody>
      </p:sp>
      <p:pic>
        <p:nvPicPr>
          <p:cNvPr id="3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565910" y="1032510"/>
            <a:ext cx="8830945" cy="56457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1．功能区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47420" y="2907030"/>
            <a:ext cx="10515600" cy="2464435"/>
          </a:xfrm>
        </p:spPr>
        <p:txBody>
          <a:bodyPr>
            <a:normAutofit lnSpcReduction="20000"/>
          </a:bodyPr>
          <a:p>
            <a:r>
              <a:rPr lang="zh-CN" altLang="en-US"/>
              <a:t>功能区分为三个区域： 选项卡(开始、插入、页面布局、公式、 数据、审阅、视图、帮助等)、命令组(“开始”选项卡下的字体、对齐方式、样式等)、命令(字号、字体、字体颜色、左对齐、右对齐等)。</a:t>
            </a:r>
            <a:endParaRPr lang="zh-CN" altLang="en-US"/>
          </a:p>
        </p:txBody>
      </p:sp>
      <p:pic>
        <p:nvPicPr>
          <p:cNvPr id="4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98475" y="1165860"/>
            <a:ext cx="11414125" cy="12230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2.</a:t>
            </a:r>
            <a:r>
              <a:rPr lang="zh-CN" altLang="en-US"/>
              <a:t>快速访问工具栏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“快速访问工具栏”一般在标题栏的左侧，该工具栏中已经集合了多个常用命令，但默认情况下只显示三个。“快速访问工具栏”上显示的工具是可选的，通过点击工具栏右侧的倒三角按钮，将常用命令或按钮添加到快速访问工具栏中。</a:t>
            </a:r>
            <a:endParaRPr lang="zh-CN" altLang="en-US"/>
          </a:p>
        </p:txBody>
      </p:sp>
      <p:pic>
        <p:nvPicPr>
          <p:cNvPr id="4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50620" y="4399280"/>
            <a:ext cx="8806180" cy="19570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916940" y="60706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3．名称框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名称框用于显示位置，显示当前单元地址、选取的区域名称等。比如显示 B3，表示第 3 行、 B 列的单元格。名称框可以用来快速定位、快速选择，比如选择 A1 到 C6 区域，直接在名称框中输入 “A1:C6”，按“Enter”键即可)。</a:t>
            </a:r>
            <a:endParaRPr lang="zh-CN" altLang="en-US"/>
          </a:p>
        </p:txBody>
      </p:sp>
      <p:pic>
        <p:nvPicPr>
          <p:cNvPr id="6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3520" y="4041775"/>
            <a:ext cx="8100060" cy="27673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4．编辑栏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编辑框用于显示当前单元格的数据内容，用户可以在这里对输入或修改工作表单元格数据。</a:t>
            </a:r>
            <a:endParaRPr lang="zh-CN" altLang="en-US"/>
          </a:p>
        </p:txBody>
      </p:sp>
      <p:pic>
        <p:nvPicPr>
          <p:cNvPr id="4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325880" y="3429000"/>
            <a:ext cx="10187940" cy="1549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5．工作表区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工作表区是Excel 界面最大的区域，大部分操作在这里进行，比如数据处理、图表绘制、数据编辑等。一个工作簿可以包括多个工作表。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692400" y="3136265"/>
            <a:ext cx="7991475" cy="37503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1205"/>
          </a:xfrm>
        </p:spPr>
        <p:txBody>
          <a:bodyPr/>
          <a:p>
            <a:r>
              <a:rPr lang="zh-CN" altLang="en-US"/>
              <a:t>6．状态栏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状态栏主要显示当前 Excel 进行的工作(比如当前是否在录制宏，选中数据区域 时会显示其平均值、最大值、最小值、求和、计数等) 和视图模式(比如普通视图、 页面布局、分页预览)。状态栏中还有缩放滑块，放大缩小只是为了方便用户看清楚 工作表中的内容，并不会影响打印效果。</a:t>
            </a:r>
            <a:endParaRPr lang="zh-CN" altLang="en-US"/>
          </a:p>
        </p:txBody>
      </p:sp>
      <p:pic>
        <p:nvPicPr>
          <p:cNvPr id="4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329055" y="5103495"/>
            <a:ext cx="10622915" cy="4432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C9F754DE-2CAD-44b6-B708-469DEB6407EB-1" descr="wp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0" y="190500"/>
            <a:ext cx="11480800" cy="6477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 b="1">
                <a:solidFill>
                  <a:schemeClr val="accent5">
                    <a:lumMod val="50000"/>
                  </a:schemeClr>
                </a:solidFill>
              </a:rPr>
              <a:t> Excel 的组成</a:t>
            </a:r>
            <a:endParaRPr lang="en-US" altLang="zh-CN" b="1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Excel 的组成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Excel 由工作簿、工作表和单元格组成</a:t>
            </a:r>
            <a:endParaRPr lang="zh-CN" altLang="en-US"/>
          </a:p>
        </p:txBody>
      </p:sp>
      <p:pic>
        <p:nvPicPr>
          <p:cNvPr id="4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908810" y="2095500"/>
            <a:ext cx="8660765" cy="4648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1．工作簿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一个 Excel 文件就是一个工作簿。一个工作簿由若干个工作表组成，工作簿的名字显示在标题栏上，以前一个工作簿最多包含 255 个工作表，现在的 Excel 版本没有了工作表的数量限制。</a:t>
            </a:r>
            <a:endParaRPr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2．工作表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工作表是一种二维表，是一张表格。新建的Excel文件即新建的一个工作簿中默认有三张工作表，默认名称为：Sheet1、Sheet2、Sheet3。</a:t>
            </a:r>
            <a:endParaRPr lang="zh-CN" altLang="en-US"/>
          </a:p>
          <a:p>
            <a:r>
              <a:rPr lang="zh-CN" altLang="en-US"/>
              <a:t>在工作表中我们看到的横向称之为“行”，纵向称之为“列”。每一行都有“行号”，用阿拉伯数字1、2、3……表示；每一列都有“列号”，用大写英文字母表示：A、B…Z、AA…AZ、…、AAA…XFD</a:t>
            </a:r>
            <a:endParaRPr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3．单元格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行列交叉构成的工作表中的小方格称为“单元格”，单元格是工作表的基本元素，也是Excel独立操作的最小单位，在单元格中输入数据，并对其进行各种设置。单元格的名称叫做单元格的地址，地址是由单元格所处的行号和列号组成，例如第3行和第2列交叉处的单元格地址为B3。该地址会在名称框中显示。</a:t>
            </a:r>
            <a:endParaRPr lang="zh-CN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 b="1">
                <a:solidFill>
                  <a:schemeClr val="accent5">
                    <a:lumMod val="50000"/>
                  </a:schemeClr>
                </a:solidFill>
              </a:rPr>
              <a:t> 使用 Excel 编辑数据</a:t>
            </a:r>
            <a:endParaRPr lang="en-US" altLang="zh-CN" b="1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1．选择单元格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en-US"/>
              <a:t>选择一个单元格的方法有以下 几种：</a:t>
            </a:r>
            <a:endParaRPr lang="zh-CN" altLang="en-US"/>
          </a:p>
          <a:p>
            <a:r>
              <a:rPr lang="zh-CN" altLang="en-US"/>
              <a:t>1） 单击单元格；</a:t>
            </a:r>
            <a:endParaRPr lang="zh-CN" altLang="en-US"/>
          </a:p>
          <a:p>
            <a:r>
              <a:rPr lang="zh-CN" altLang="en-US"/>
              <a:t>2） 按“Enter”键切换到下方一个单元格；</a:t>
            </a:r>
            <a:endParaRPr lang="zh-CN" altLang="en-US"/>
          </a:p>
          <a:p>
            <a:r>
              <a:rPr lang="zh-CN" altLang="en-US"/>
              <a:t>3） 按“Tab”键切换到右边一个单元格；</a:t>
            </a:r>
            <a:endParaRPr lang="zh-CN" altLang="en-US"/>
          </a:p>
          <a:p>
            <a:r>
              <a:rPr lang="zh-CN" altLang="en-US"/>
              <a:t>4） 按上、下、左、右方向键切换单元格。</a:t>
            </a:r>
            <a:endParaRPr lang="zh-CN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en-US"/>
              <a:t>选择多个单元格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1） 按住鼠标左键拖动选择；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2） 按住“Shift”键并单击对角单元格；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3） 按住“Shift”键加方向键、PageUp 、PageDown；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4） 按住“Ctrl”键并单击多个单元格；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5） 单击行标或列标选择整行或整列。</a:t>
            </a:r>
            <a:endParaRPr lang="zh-CN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2．Excel数据的输入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0000"/>
          </a:bodyPr>
          <a:p>
            <a:r>
              <a:rPr lang="zh-CN" altLang="en-US"/>
              <a:t>1） 鼠标左键单击需输入的单元格，该单元格出现黑色加粗边框，即选中其为当前单元格，输入数据，按【Enter】键确认，或者鼠标左键单击其他处确认。</a:t>
            </a:r>
            <a:endParaRPr lang="zh-CN" altLang="en-US"/>
          </a:p>
          <a:p>
            <a:r>
              <a:rPr lang="zh-CN" altLang="en-US"/>
              <a:t>2） 鼠标选中单元格后，鼠标左键单击“编辑栏”，该处出现闪烁的小光标后，即可输入数据，按【Enter】键确认，或者鼠标左键单击其他处确认，或者鼠标单击编辑框图标</a:t>
            </a:r>
            <a:r>
              <a:rPr lang="en-US" altLang="zh-CN"/>
              <a:t>               </a:t>
            </a:r>
            <a:r>
              <a:rPr lang="zh-CN" altLang="en-US"/>
              <a:t>中的“</a:t>
            </a:r>
            <a:r>
              <a:rPr lang="en-US" altLang="zh-CN"/>
              <a:t>         </a:t>
            </a:r>
            <a:r>
              <a:rPr lang="zh-CN" altLang="en-US"/>
              <a:t>”。其中“”为取消操作，“”为插入公式。</a:t>
            </a:r>
            <a:endParaRPr lang="zh-CN" altLang="en-US"/>
          </a:p>
          <a:p>
            <a:r>
              <a:rPr lang="zh-CN" altLang="en-US"/>
              <a:t>3） 鼠标左键双击单元格，进入单元格编辑状态，出现闪烁的小光标，将光标调整到需进行数据输入的位置后，输入数据。这种方式一般多见于表格的单元格内容修改。</a:t>
            </a:r>
            <a:endParaRPr lang="zh-CN" altLang="en-US"/>
          </a:p>
        </p:txBody>
      </p:sp>
      <p:pic>
        <p:nvPicPr>
          <p:cNvPr id="4" name="图片 2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t="-51613" b="25806"/>
          <a:stretch>
            <a:fillRect/>
          </a:stretch>
        </p:blipFill>
        <p:spPr>
          <a:xfrm>
            <a:off x="2598420" y="3319780"/>
            <a:ext cx="1487805" cy="6394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-214748237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717415" y="3606165"/>
            <a:ext cx="548005" cy="498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2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504940" y="3606165"/>
            <a:ext cx="508635" cy="5086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116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8734425" y="3522345"/>
            <a:ext cx="567690" cy="676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文本类型的数据输入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2400"/>
              <a:t>方法1：在输入的数字文本前添加“’ ”（英文输入法的单引号）。</a:t>
            </a:r>
            <a:endParaRPr lang="zh-CN" altLang="en-US" sz="2400"/>
          </a:p>
          <a:p>
            <a:r>
              <a:rPr lang="zh-CN" altLang="en-US" sz="2400"/>
              <a:t>方法2：选中需输入单元格，右键单击，弹出快捷菜单，选中“设置单元格格式”。在弹出的对话框中，选择“数字”类别中的“文本”选项，如图4- 15 设置单元格格式所示。确定然后就可以输入长的数字了。例如前面案例表格中的序号01,02……就可以使用文本格式进行输入。</a:t>
            </a:r>
            <a:endParaRPr lang="zh-CN" altLang="en-US" sz="2400"/>
          </a:p>
          <a:p>
            <a:endParaRPr lang="zh-CN" altLang="en-US" sz="2400"/>
          </a:p>
        </p:txBody>
      </p:sp>
      <p:pic>
        <p:nvPicPr>
          <p:cNvPr id="5" name="图片 4" descr="3b333437303935373bd1a7c9fa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386205" y="4954270"/>
            <a:ext cx="914400" cy="9144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560320" y="5247640"/>
            <a:ext cx="6096000" cy="829945"/>
          </a:xfrm>
          <a:prstGeom prst="rect">
            <a:avLst/>
          </a:prstGeom>
          <a:gradFill>
            <a:gsLst>
              <a:gs pos="50000">
                <a:srgbClr val="F6EDE1"/>
              </a:gs>
              <a:gs pos="0">
                <a:srgbClr val="F9F3EB"/>
              </a:gs>
              <a:gs pos="100000">
                <a:srgbClr val="F3E6D7"/>
              </a:gs>
            </a:gsLst>
            <a:lin scaled="1"/>
          </a:gradFill>
        </p:spPr>
        <p:txBody>
          <a:bodyPr wrap="square" rtlCol="0" anchor="t">
            <a:spAutoFit/>
          </a:bodyPr>
          <a:p>
            <a:r>
              <a:rPr lang="zh-CN" altLang="en-US" sz="2400">
                <a:latin typeface="华光楷体_CNKI" panose="02000500000000000000" charset="-122"/>
                <a:ea typeface="华光楷体_CNKI" panose="02000500000000000000" charset="-122"/>
                <a:cs typeface="华光楷体_CNKI" panose="02000500000000000000" charset="-122"/>
                <a:sym typeface="+mn-ea"/>
              </a:rPr>
              <a:t>练一练：请输入银行卡号6228480402564890018</a:t>
            </a:r>
            <a:endParaRPr lang="zh-CN" altLang="en-US" sz="2400">
              <a:latin typeface="华光楷体_CNKI" panose="02000500000000000000" charset="-122"/>
              <a:ea typeface="华光楷体_CNKI" panose="02000500000000000000" charset="-122"/>
              <a:cs typeface="华光楷体_CNKI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 b="1">
                <a:solidFill>
                  <a:schemeClr val="accent5">
                    <a:lumMod val="50000"/>
                  </a:schemeClr>
                </a:solidFill>
              </a:rPr>
              <a:t>Excel 简介</a:t>
            </a:r>
            <a:endParaRPr lang="en-US" altLang="zh-CN" b="1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数值类型的数据输入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在Excel工作表的制作中，数值型数据是使用频率最高的数据类型。如同上述操作在“数字”分类中选择“数值”、“货币”、“日期”、“时间”等相关选项即可。同时在对话框的右边选择“小数位数”和负数的显示格式、货币符号、日期时间格式等。这些数据输入后，系统默认其右对齐。</a:t>
            </a:r>
            <a:endParaRPr lang="zh-CN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3. 合并单元格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0000"/>
          </a:bodyPr>
          <a:p>
            <a:r>
              <a:rPr lang="zh-CN" altLang="en-US"/>
              <a:t>1）选取需要进行合并的相连单元格，右键弹出快捷菜单（注意右键时鼠标一定放在选中区域的阴影区），在弹出的快捷菜单上选择“设置单元格格式”，弹出“设置单元格格式”对话框，在对话框中选取“对齐”命令，勾选“合并单元格”，“确定”。</a:t>
            </a:r>
            <a:endParaRPr lang="zh-CN" altLang="en-US"/>
          </a:p>
          <a:p>
            <a:r>
              <a:rPr lang="zh-CN" altLang="en-US"/>
              <a:t>2） 选取需合并单元格，单击“开始”选项卡中“对齐方式”命令中的“合并”命令图标，选择相应操作。</a:t>
            </a:r>
            <a:endParaRPr lang="zh-CN" altLang="en-US"/>
          </a:p>
          <a:p>
            <a:r>
              <a:rPr lang="zh-CN" altLang="en-US" b="1">
                <a:solidFill>
                  <a:srgbClr val="C00000"/>
                </a:solidFill>
              </a:rPr>
              <a:t>【注意】</a:t>
            </a:r>
            <a:r>
              <a:rPr lang="zh-CN" altLang="en-US"/>
              <a:t>：合并单元格后只保留第一个单元格的内容，并且合并单元格会影响数据的排序以及数据透视表的创建，因此请谨慎使用。</a:t>
            </a:r>
            <a:endParaRPr lang="zh-CN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4.  数据的填充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1）填充“序号”这样的序列数据</a:t>
            </a:r>
            <a:endParaRPr lang="zh-CN" altLang="en-US"/>
          </a:p>
          <a:p>
            <a:r>
              <a:rPr lang="zh-CN" altLang="en-US"/>
              <a:t>2）填充相同的数据</a:t>
            </a:r>
            <a:endParaRPr lang="en-US" altLang="zh-CN"/>
          </a:p>
          <a:p>
            <a:r>
              <a:rPr lang="en-US" altLang="zh-CN"/>
              <a:t>3）填充系统或自定义数据</a:t>
            </a:r>
            <a:endParaRPr lang="en-US" altLang="zh-CN"/>
          </a:p>
        </p:txBody>
      </p:sp>
      <p:pic>
        <p:nvPicPr>
          <p:cNvPr id="4" name="图片 12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b="47485"/>
          <a:stretch>
            <a:fillRect/>
          </a:stretch>
        </p:blipFill>
        <p:spPr>
          <a:xfrm>
            <a:off x="7741285" y="3730625"/>
            <a:ext cx="3565525" cy="2708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 descr="3b333437303935373bd1a7c9fa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52565" y="4496435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5．单元格内容编辑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1）单元格内容的删除</a:t>
            </a:r>
            <a:endParaRPr lang="zh-CN" altLang="en-US"/>
          </a:p>
          <a:p>
            <a:r>
              <a:rPr lang="zh-CN" altLang="en-US"/>
              <a:t>2）单元格内容的清除</a:t>
            </a:r>
            <a:endParaRPr lang="zh-CN" altLang="en-US"/>
          </a:p>
          <a:p>
            <a:r>
              <a:rPr lang="zh-CN" altLang="en-US"/>
              <a:t>3）单元格内容的更改</a:t>
            </a:r>
            <a:endParaRPr lang="zh-CN" alt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6．单元格的插入和删除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1）单行（列）的插入</a:t>
            </a:r>
            <a:endParaRPr lang="zh-CN" altLang="en-US"/>
          </a:p>
          <a:p>
            <a:r>
              <a:rPr lang="zh-CN" altLang="en-US"/>
              <a:t>2）多行（列）的插入</a:t>
            </a:r>
            <a:endParaRPr lang="zh-CN" altLang="en-US"/>
          </a:p>
          <a:p>
            <a:r>
              <a:rPr lang="zh-CN" altLang="en-US"/>
              <a:t>3）行、列、单元格的删除</a:t>
            </a:r>
            <a:endParaRPr lang="zh-CN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7．调整行高列宽</a:t>
            </a:r>
            <a:endParaRPr lang="zh-CN" altLang="en-US"/>
          </a:p>
        </p:txBody>
      </p:sp>
      <p:pic>
        <p:nvPicPr>
          <p:cNvPr id="3" name="图片 10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54330" y="1816100"/>
            <a:ext cx="4431030" cy="28708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矩形 99"/>
          <p:cNvSpPr/>
          <p:nvPr/>
        </p:nvSpPr>
        <p:spPr>
          <a:xfrm>
            <a:off x="5149215" y="1116330"/>
            <a:ext cx="6840855" cy="5163185"/>
          </a:xfrm>
          <a:prstGeom prst="rect">
            <a:avLst/>
          </a:prstGeom>
        </p:spPr>
        <p:txBody>
          <a:bodyPr vert="horz" lIns="91440" tIns="45720" rIns="91440" bIns="45720" rtlCol="0">
            <a:normAutofit fontScale="75000"/>
          </a:bodyPr>
          <a:p>
            <a:pPr lvl="0" indent="0" algn="l">
              <a:lnSpc>
                <a:spcPct val="150000"/>
              </a:lnSpc>
              <a:spcBef>
                <a:spcPts val="1000"/>
              </a:spcBef>
              <a:buClrTx/>
              <a:buSzTx/>
              <a:buNone/>
            </a:pPr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latin typeface="+mn-ea"/>
                <a:sym typeface="+mn-ea"/>
              </a:rPr>
              <a:t>调整列宽的方法有以下几种：</a:t>
            </a:r>
            <a:endParaRPr lang="zh-CN" altLang="en-US" sz="2800">
              <a:solidFill>
                <a:schemeClr val="accent5">
                  <a:lumMod val="50000"/>
                </a:schemeClr>
              </a:solidFill>
              <a:latin typeface="+mn-ea"/>
              <a:sym typeface="+mn-ea"/>
            </a:endParaRPr>
          </a:p>
          <a:p>
            <a:pPr marL="228600" lvl="0" indent="-228600" algn="l">
              <a:lnSpc>
                <a:spcPct val="15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latin typeface="+mn-ea"/>
                <a:sym typeface="+mn-ea"/>
              </a:rPr>
              <a:t>1） 将鼠标指针悬停到列标，鼠标指针变为后，按住鼠标左键拖动调整；</a:t>
            </a:r>
            <a:endParaRPr lang="zh-CN" altLang="en-US" sz="2800">
              <a:solidFill>
                <a:schemeClr val="accent5">
                  <a:lumMod val="50000"/>
                </a:schemeClr>
              </a:solidFill>
              <a:latin typeface="+mn-ea"/>
              <a:sym typeface="+mn-ea"/>
            </a:endParaRPr>
          </a:p>
          <a:p>
            <a:pPr marL="228600" lvl="0" indent="-228600" algn="l">
              <a:lnSpc>
                <a:spcPct val="15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latin typeface="+mn-ea"/>
                <a:sym typeface="+mn-ea"/>
              </a:rPr>
              <a:t>2） 将鼠标指针悬停到列标，鼠标指针变为后双击，根据内容自动调节；</a:t>
            </a:r>
            <a:endParaRPr lang="zh-CN" altLang="en-US" sz="2800">
              <a:solidFill>
                <a:schemeClr val="accent5">
                  <a:lumMod val="50000"/>
                </a:schemeClr>
              </a:solidFill>
              <a:latin typeface="+mn-ea"/>
              <a:sym typeface="+mn-ea"/>
            </a:endParaRPr>
          </a:p>
          <a:p>
            <a:pPr marL="228600" lvl="0" indent="-228600" algn="l">
              <a:lnSpc>
                <a:spcPct val="15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latin typeface="+mn-ea"/>
                <a:sym typeface="+mn-ea"/>
              </a:rPr>
              <a:t>3） 鼠标右键单击列标，选择“列宽”，输入数值。</a:t>
            </a:r>
            <a:endParaRPr lang="zh-CN" altLang="en-US" sz="2800">
              <a:solidFill>
                <a:schemeClr val="accent5">
                  <a:lumMod val="50000"/>
                </a:schemeClr>
              </a:solidFill>
              <a:latin typeface="+mn-ea"/>
              <a:sym typeface="+mn-ea"/>
            </a:endParaRPr>
          </a:p>
          <a:p>
            <a:pPr marL="228600" lvl="0" indent="-228600" algn="l">
              <a:lnSpc>
                <a:spcPct val="15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latin typeface="+mn-ea"/>
                <a:sym typeface="+mn-ea"/>
              </a:rPr>
              <a:t>调整行高的方法与调整列宽相似。调整多个列前需要选择所有要调节的列，要使 所选列宽相同，可使用方法1）和方法3）。</a:t>
            </a:r>
            <a:endParaRPr lang="zh-CN" altLang="en-US" sz="2800">
              <a:solidFill>
                <a:schemeClr val="accent5">
                  <a:lumMod val="50000"/>
                </a:schemeClr>
              </a:solidFill>
              <a:latin typeface="+mn-ea"/>
              <a:sym typeface="+mn-ea"/>
            </a:endParaRPr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6193790" y="2444433"/>
            <a:ext cx="101600" cy="107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6193790" y="3197543"/>
            <a:ext cx="101600" cy="107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8．换行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215" y="1264920"/>
            <a:ext cx="10515600" cy="5001895"/>
          </a:xfrm>
        </p:spPr>
        <p:txBody>
          <a:bodyPr/>
          <a:p>
            <a:r>
              <a:rPr lang="zh-CN" altLang="en-US"/>
              <a:t>1） 选中需自动换行的单元格或单元格区域，单击“开始”选项卡，在“对齐方式”中选择“自动换行”命令图标；</a:t>
            </a:r>
            <a:endParaRPr lang="zh-CN" altLang="en-US"/>
          </a:p>
          <a:p>
            <a:r>
              <a:rPr lang="zh-CN" altLang="en-US"/>
              <a:t>2） 选中需自动换行的单元格或单元格区域，右击弹出快捷菜单，选择“设置单元格格式”→“对齐”，在“文本控制”中勾选“自动换行”→“确定”。</a:t>
            </a:r>
            <a:endParaRPr lang="zh-CN" altLang="en-US"/>
          </a:p>
          <a:p>
            <a:r>
              <a:rPr lang="zh-CN" altLang="en-US"/>
              <a:t>“&lt;Alt&gt;+&lt;Enter&gt;”快捷键</a:t>
            </a:r>
            <a:endParaRPr lang="zh-CN" altLang="en-US"/>
          </a:p>
        </p:txBody>
      </p:sp>
      <p:pic>
        <p:nvPicPr>
          <p:cNvPr id="4" name="图片 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248910" y="4384675"/>
            <a:ext cx="6943090" cy="21101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9．单元格内容的移动、复制和粘贴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 sz="2000"/>
              <a:t>第一行分别是粘贴（默认带格式粘贴）、公式、公式和数字格式、保留源格式。</a:t>
            </a:r>
            <a:endParaRPr lang="zh-CN" altLang="en-US" sz="2000"/>
          </a:p>
          <a:p>
            <a:r>
              <a:rPr lang="zh-CN" altLang="en-US" sz="2000"/>
              <a:t>第二行分别是无边框、保留源列宽、转置。保留源列宽指粘贴后单元格的列宽与源列宽相同。</a:t>
            </a:r>
            <a:endParaRPr lang="zh-CN" altLang="en-US" sz="2000"/>
          </a:p>
          <a:p>
            <a:r>
              <a:rPr lang="zh-CN" altLang="en-US" sz="2000"/>
              <a:t>第三行分别是值、值和数字格式、值和源格式。</a:t>
            </a:r>
            <a:endParaRPr lang="zh-CN" altLang="en-US" sz="2000"/>
          </a:p>
          <a:p>
            <a:r>
              <a:rPr lang="zh-CN" altLang="en-US" sz="2000"/>
              <a:t>第四行分别是格式、粘贴链接、图片、链接的图片。</a:t>
            </a:r>
            <a:endParaRPr lang="zh-CN" altLang="en-US" sz="2000"/>
          </a:p>
        </p:txBody>
      </p:sp>
      <p:pic>
        <p:nvPicPr>
          <p:cNvPr id="4" name="图片 2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764020" y="2832100"/>
            <a:ext cx="5537200" cy="41078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移动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方法1：选择需要被移动的单元格或单元格区域，鼠标右键单击，在弹出的快捷菜单中选择“剪切”；鼠标移至要填入的单元格，右键单击，在弹出的快捷菜单中选择“粘贴”；根据要复制内容的不同，在“粘贴”时选择不同的选项。</a:t>
            </a:r>
            <a:endParaRPr lang="zh-CN" altLang="en-US"/>
          </a:p>
          <a:p>
            <a:r>
              <a:rPr lang="zh-CN" altLang="en-US"/>
              <a:t>方法2：选择需要被移动的单元格或单元格区域，将鼠标放置在黑色边框线上，当鼠标变成黑色的四向箭头“”时，按住鼠标左键不放，将其拖动到相应位置即可。</a:t>
            </a:r>
            <a:endParaRPr lang="zh-CN" altLang="en-US"/>
          </a:p>
        </p:txBody>
      </p:sp>
      <p:pic>
        <p:nvPicPr>
          <p:cNvPr id="4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906385" y="4824730"/>
            <a:ext cx="625475" cy="6102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 b="1">
                <a:solidFill>
                  <a:schemeClr val="accent5">
                    <a:lumMod val="50000"/>
                  </a:schemeClr>
                </a:solidFill>
              </a:rPr>
              <a:t>  Excel  的单元格格式</a:t>
            </a:r>
            <a:endParaRPr lang="en-US" altLang="zh-CN" b="1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Excel 简介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>
                <a:sym typeface="+mn-ea"/>
              </a:rPr>
              <a:t>Microsoft Excel是微软公司开发的办公软件 Microsoft Office 的组件之一，是 微软公司为Windows和mac OS操作系统的计算机编写的一款试算表软件。</a:t>
            </a:r>
            <a:endParaRPr lang="zh-CN" altLang="en-US"/>
          </a:p>
          <a:p>
            <a:r>
              <a:rPr lang="en-US" altLang="zh-CN" b="1">
                <a:sym typeface="+mn-ea"/>
              </a:rPr>
              <a:t>主要功能</a:t>
            </a:r>
            <a:r>
              <a:rPr lang="zh-CN" altLang="en-US">
                <a:sym typeface="+mn-ea"/>
              </a:rPr>
              <a:t>：</a:t>
            </a:r>
            <a:r>
              <a:rPr lang="en-US" altLang="zh-CN">
                <a:sym typeface="+mn-ea"/>
              </a:rPr>
              <a:t>能够方便的完成表格输入、统计、分析等多项工作，制作出各种精美直观的电子表格、图表，是帮助人们进行数据处理的重要工具，拥有强大的计算、分析、传输和共享功能。</a:t>
            </a:r>
            <a:endParaRPr lang="en-US" altLang="zh-CN"/>
          </a:p>
          <a:p>
            <a:endParaRPr lang="zh-CN" alt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单元格格式“数字”分类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任务</a:t>
            </a:r>
            <a:r>
              <a:rPr lang="en-US" altLang="zh-CN"/>
              <a:t>1</a:t>
            </a:r>
            <a:r>
              <a:rPr lang="zh-CN" altLang="en-US"/>
              <a:t>：在单元格中输入序号</a:t>
            </a:r>
            <a:r>
              <a:rPr lang="en-US" altLang="zh-CN"/>
              <a:t>“01,02,03……”</a:t>
            </a:r>
            <a:endParaRPr lang="en-US" altLang="zh-CN"/>
          </a:p>
          <a:p>
            <a:r>
              <a:rPr lang="zh-CN" altLang="en-US"/>
              <a:t>任务</a:t>
            </a:r>
            <a:r>
              <a:rPr lang="en-US" altLang="zh-CN"/>
              <a:t>2</a:t>
            </a:r>
            <a:r>
              <a:rPr lang="zh-CN" altLang="en-US"/>
              <a:t>：在单元格中输入身份证号</a:t>
            </a:r>
            <a:r>
              <a:rPr lang="en-US" altLang="zh-CN"/>
              <a:t>“234412200302011234”</a:t>
            </a:r>
            <a:endParaRPr lang="en-US" altLang="zh-CN"/>
          </a:p>
          <a:p>
            <a:r>
              <a:rPr lang="zh-CN" altLang="en-US"/>
              <a:t>任务</a:t>
            </a:r>
            <a:r>
              <a:rPr lang="en-US" altLang="zh-CN"/>
              <a:t>3</a:t>
            </a:r>
            <a:r>
              <a:rPr lang="zh-CN" altLang="en-US"/>
              <a:t>：在单元格中输入日期</a:t>
            </a:r>
            <a:r>
              <a:rPr lang="en-US" altLang="zh-CN"/>
              <a:t>“2023-4-16”</a:t>
            </a:r>
            <a:endParaRPr lang="en-US" altLang="zh-CN"/>
          </a:p>
          <a:p>
            <a:r>
              <a:rPr lang="zh-CN" altLang="en-US"/>
              <a:t>任务</a:t>
            </a:r>
            <a:r>
              <a:rPr lang="en-US" altLang="zh-CN"/>
              <a:t>4</a:t>
            </a:r>
            <a:r>
              <a:rPr lang="zh-CN" altLang="en-US"/>
              <a:t>：在单元格中输入时间</a:t>
            </a:r>
            <a:r>
              <a:rPr lang="en-US" altLang="zh-CN"/>
              <a:t>“8</a:t>
            </a:r>
            <a:r>
              <a:rPr lang="zh-CN" altLang="en-US"/>
              <a:t>时</a:t>
            </a:r>
            <a:r>
              <a:rPr lang="en-US" altLang="zh-CN"/>
              <a:t>20</a:t>
            </a:r>
            <a:r>
              <a:rPr lang="zh-CN" altLang="en-US"/>
              <a:t>分</a:t>
            </a:r>
            <a:r>
              <a:rPr lang="en-US" altLang="zh-CN"/>
              <a:t>48</a:t>
            </a:r>
            <a:r>
              <a:rPr lang="zh-CN" altLang="en-US"/>
              <a:t>秒</a:t>
            </a:r>
            <a:r>
              <a:rPr lang="en-US" altLang="zh-CN"/>
              <a:t>”</a:t>
            </a:r>
            <a:endParaRPr lang="en-US" altLang="zh-CN"/>
          </a:p>
          <a:p>
            <a:r>
              <a:rPr lang="zh-CN" altLang="en-US"/>
              <a:t>任务</a:t>
            </a:r>
            <a:r>
              <a:rPr lang="en-US" altLang="zh-CN"/>
              <a:t>5</a:t>
            </a:r>
            <a:r>
              <a:rPr lang="zh-CN" altLang="en-US"/>
              <a:t>：输入分数值</a:t>
            </a:r>
            <a:r>
              <a:rPr lang="en-US" altLang="zh-CN"/>
              <a:t>“1/6”</a:t>
            </a:r>
            <a:endParaRPr lang="en-US" altLang="zh-CN"/>
          </a:p>
          <a:p>
            <a:endParaRPr lang="en-US" altLang="zh-CN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单元格格式“字体”设置</a:t>
            </a:r>
            <a:endParaRPr lang="zh-CN" altLang="en-US"/>
          </a:p>
        </p:txBody>
      </p:sp>
      <p:pic>
        <p:nvPicPr>
          <p:cNvPr id="3" name="图片 36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00175" y="2289175"/>
            <a:ext cx="4333875" cy="1857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516370" y="1558290"/>
            <a:ext cx="5516245" cy="5133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圆角矩形 4"/>
          <p:cNvSpPr/>
          <p:nvPr/>
        </p:nvSpPr>
        <p:spPr>
          <a:xfrm>
            <a:off x="5288915" y="3742055"/>
            <a:ext cx="577850" cy="45783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单元格格式“对齐方式”设置</a:t>
            </a:r>
            <a:endParaRPr lang="zh-CN" altLang="en-US"/>
          </a:p>
        </p:txBody>
      </p:sp>
      <p:pic>
        <p:nvPicPr>
          <p:cNvPr id="3" name="图片 37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81990" y="1544955"/>
            <a:ext cx="5363210" cy="1520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452235" y="1374775"/>
            <a:ext cx="5720715" cy="53232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单元格格式“边框”设置</a:t>
            </a:r>
            <a:endParaRPr lang="zh-CN" altLang="en-US"/>
          </a:p>
        </p:txBody>
      </p:sp>
      <p:pic>
        <p:nvPicPr>
          <p:cNvPr id="3" name="图片 129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48945" y="1350645"/>
            <a:ext cx="2733675" cy="4591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13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b="3105"/>
          <a:stretch>
            <a:fillRect/>
          </a:stretch>
        </p:blipFill>
        <p:spPr>
          <a:xfrm>
            <a:off x="3905250" y="1350645"/>
            <a:ext cx="7038340" cy="50647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单元格格式“底纹”（填充）设置</a:t>
            </a:r>
            <a:endParaRPr lang="zh-CN" altLang="en-US"/>
          </a:p>
        </p:txBody>
      </p:sp>
      <p:pic>
        <p:nvPicPr>
          <p:cNvPr id="3" name="图片 132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47395" y="1536700"/>
            <a:ext cx="4486275" cy="2047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13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440045" y="1116330"/>
            <a:ext cx="6125845" cy="57003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单元格“条件格式”设置</a:t>
            </a:r>
            <a:endParaRPr lang="zh-CN" altLang="en-US"/>
          </a:p>
        </p:txBody>
      </p:sp>
      <p:pic>
        <p:nvPicPr>
          <p:cNvPr id="3" name="图片 136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771650" y="2127885"/>
            <a:ext cx="2995295" cy="22396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13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781550" y="1244600"/>
            <a:ext cx="5504815" cy="59740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单元格“样式”设置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14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210310" y="1492250"/>
            <a:ext cx="6344920" cy="47459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单元格“套用表格格式”设置</a:t>
            </a:r>
            <a:endParaRPr lang="zh-CN" altLang="en-US"/>
          </a:p>
        </p:txBody>
      </p:sp>
      <p:pic>
        <p:nvPicPr>
          <p:cNvPr id="3" name="图片 145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988945" y="1652905"/>
            <a:ext cx="5815330" cy="50018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工作表“冻结窗口”设置</a:t>
            </a:r>
            <a:endParaRPr lang="zh-CN" altLang="en-US"/>
          </a:p>
        </p:txBody>
      </p:sp>
      <p:pic>
        <p:nvPicPr>
          <p:cNvPr id="3" name="图片 147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557145" y="1830705"/>
            <a:ext cx="7077075" cy="4048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工作表“拆分窗口”设置</a:t>
            </a:r>
            <a:endParaRPr lang="zh-CN" altLang="en-US"/>
          </a:p>
        </p:txBody>
      </p:sp>
      <p:pic>
        <p:nvPicPr>
          <p:cNvPr id="4" name="图片 149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58695" y="2005330"/>
            <a:ext cx="7333615" cy="28028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1．Excel2016的启动方法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1） 通过“开始按钮”启动</a:t>
            </a:r>
            <a:endParaRPr lang="zh-CN" altLang="en-US"/>
          </a:p>
          <a:p>
            <a:r>
              <a:rPr lang="zh-CN" altLang="en-US"/>
              <a:t>选择“开始→所有程序→Microsoft office→Microsoft Excel2016”；</a:t>
            </a:r>
            <a:endParaRPr lang="zh-CN" altLang="en-US"/>
          </a:p>
          <a:p>
            <a:r>
              <a:rPr lang="zh-CN" altLang="en-US"/>
              <a:t>2） 双击桌面上的Excel快捷方式图标；</a:t>
            </a:r>
            <a:endParaRPr lang="zh-CN" altLang="en-US"/>
          </a:p>
          <a:p>
            <a:r>
              <a:rPr lang="zh-CN" altLang="en-US"/>
              <a:t>3） 双击已经存在的Excel文档。</a:t>
            </a:r>
            <a:endParaRPr lang="zh-CN" alt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 b="1">
                <a:solidFill>
                  <a:schemeClr val="accent5">
                    <a:lumMod val="50000"/>
                  </a:schemeClr>
                </a:solidFill>
              </a:rPr>
              <a:t>  Excel 的公式与函数</a:t>
            </a:r>
            <a:endParaRPr lang="en-US" altLang="zh-CN" b="1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公式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公式是 Excel 的核心功能，是以“=”开头的，对地址进行引用的计算形式。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1） 相对引用：你变它就变，如影随形，如 A2:A5。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2） 绝对引用：以不变应万变，如$A$2。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3） 混合引用：“识时务者为俊杰”，根据情况变$A2  或者 A$2。按“F4”键可以转换引用方式。</a:t>
            </a:r>
            <a:endParaRPr lang="zh-CN" alt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1．算术运算符</a:t>
            </a:r>
            <a:endParaRPr lang="zh-CN" altLang="en-US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1210310" y="1599883"/>
          <a:ext cx="8089265" cy="3658235"/>
        </p:xfrm>
        <a:graphic>
          <a:graphicData uri="http://schemas.openxmlformats.org/drawingml/2006/table">
            <a:tbl>
              <a:tblPr firstRow="1" lastRow="1">
                <a:tableStyleId>{0EDE92E7-8D68-40CC-9BB4-FEAE9A1AA901}</a:tableStyleId>
              </a:tblPr>
              <a:tblGrid>
                <a:gridCol w="2660650"/>
                <a:gridCol w="2733040"/>
                <a:gridCol w="2695575"/>
              </a:tblGrid>
              <a:tr h="52260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>
                          <a:ln w="10160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bg1"/>
                          </a:solidFill>
                          <a:effectLst>
                            <a:outerShdw blurRad="38100" dist="22860" dir="5400000" algn="tl" rotWithShape="0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算术运算符</a:t>
                      </a:r>
                      <a:endParaRPr lang="en-US" altLang="en-US" sz="1600">
                        <a:ln w="10160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chemeClr val="bg1"/>
                        </a:solidFill>
                        <a:effectLst>
                          <a:outerShdw blurRad="38100" dist="22860" dir="5400000" algn="tl" rotWithShape="0">
                            <a:srgbClr val="000000">
                              <a:alpha val="30000"/>
                            </a:srgbClr>
                          </a:outerShdw>
                        </a:effectLst>
                      </a:endParaRPr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>
                          <a:ln w="10160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bg1"/>
                          </a:solidFill>
                          <a:effectLst>
                            <a:outerShdw blurRad="38100" dist="22860" dir="5400000" algn="tl" rotWithShape="0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含义</a:t>
                      </a:r>
                      <a:endParaRPr lang="en-US" altLang="en-US" sz="1600">
                        <a:ln w="10160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chemeClr val="bg1"/>
                        </a:solidFill>
                        <a:effectLst>
                          <a:outerShdw blurRad="38100" dist="22860" dir="5400000" algn="tl" rotWithShape="0">
                            <a:srgbClr val="000000">
                              <a:alpha val="30000"/>
                            </a:srgbClr>
                          </a:outerShdw>
                        </a:effectLst>
                      </a:endParaRPr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>
                          <a:ln w="10160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bg1"/>
                          </a:solidFill>
                          <a:effectLst>
                            <a:outerShdw blurRad="38100" dist="22860" dir="5400000" algn="tl" rotWithShape="0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示例</a:t>
                      </a:r>
                      <a:endParaRPr lang="en-US" altLang="en-US" sz="1600">
                        <a:ln w="10160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chemeClr val="bg1"/>
                        </a:solidFill>
                        <a:effectLst>
                          <a:outerShdw blurRad="38100" dist="22860" dir="5400000" algn="tl" rotWithShape="0">
                            <a:srgbClr val="000000">
                              <a:alpha val="30000"/>
                            </a:srgbClr>
                          </a:outerShdw>
                        </a:effectLst>
                      </a:endParaRPr>
                    </a:p>
                  </a:txBody>
                  <a:tcPr marL="0" marR="0" marT="0" marB="0" vert="horz" anchor="ctr" anchorCtr="0"/>
                </a:tc>
              </a:tr>
              <a:tr h="52260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+ (加号)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加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3+2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</a:tr>
              <a:tr h="52260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− (减号)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减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3−2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</a:tr>
              <a:tr h="52260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*(星号)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乘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3*2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</a:tr>
              <a:tr h="52260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/(斜杠)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除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3/2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</a:tr>
              <a:tr h="52260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%(百分号)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百分比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30%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</a:tr>
              <a:tr h="52260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^(插入符)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乘方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3^2 (与 3*3 相同)</a:t>
                      </a:r>
                      <a:endParaRPr lang="en-US" altLang="en-US" sz="1600"/>
                    </a:p>
                  </a:txBody>
                  <a:tcPr marL="0" marR="0" marT="0" marB="0" vert="horz" anchor="ctr" anchorCtr="0"/>
                </a:tc>
              </a:tr>
            </a:tbl>
          </a:graphicData>
        </a:graphic>
      </p:graphicFrame>
      <p:pic>
        <p:nvPicPr>
          <p:cNvPr id="5" name="图片 4"/>
          <p:cNvPicPr/>
          <p:nvPr/>
        </p:nvPicPr>
        <p:blipFill>
          <a:blip r:embed="rId2"/>
          <a:stretch>
            <a:fillRect/>
          </a:stretch>
        </p:blipFill>
        <p:spPr>
          <a:xfrm>
            <a:off x="5213985" y="2673350"/>
            <a:ext cx="1155700" cy="146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 关系运算符</a:t>
            </a:r>
            <a:endParaRPr lang="zh-CN" altLang="en-US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1519555" y="1452245"/>
          <a:ext cx="7929245" cy="3695065"/>
        </p:xfrm>
        <a:graphic>
          <a:graphicData uri="http://schemas.openxmlformats.org/drawingml/2006/table">
            <a:tbl>
              <a:tblPr firstRow="1" bandRow="1">
                <a:tableStyleId>{9DBF6D18-39FE-4F62-982B-516FA106DCAB}</a:tableStyleId>
              </a:tblPr>
              <a:tblGrid>
                <a:gridCol w="2599690"/>
                <a:gridCol w="2669540"/>
                <a:gridCol w="2660015"/>
              </a:tblGrid>
              <a:tr h="64198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关系运算符</a:t>
                      </a:r>
                      <a:endParaRPr lang="en-US" altLang="en-US" sz="20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含义</a:t>
                      </a:r>
                      <a:endParaRPr lang="en-US" altLang="en-US" sz="20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示例</a:t>
                      </a:r>
                      <a:endParaRPr lang="en-US" altLang="en-US" sz="20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vert="horz" anchor="ctr" anchorCtr="0"/>
                </a:tc>
              </a:tr>
              <a:tr h="6032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= (等号)</a:t>
                      </a:r>
                      <a:endParaRPr lang="en-US" altLang="en-US" sz="20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等于</a:t>
                      </a:r>
                      <a:endParaRPr lang="en-US" altLang="en-US" sz="20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A1=B1</a:t>
                      </a:r>
                      <a:endParaRPr lang="en-US" altLang="en-US" sz="2000"/>
                    </a:p>
                  </a:txBody>
                  <a:tcPr marL="0" marR="0" marT="0" marB="0" vert="horz" anchor="ctr" anchorCtr="0"/>
                </a:tc>
              </a:tr>
              <a:tr h="60261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&gt;(大于号)</a:t>
                      </a:r>
                      <a:endParaRPr lang="en-US" altLang="en-US" sz="20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大于</a:t>
                      </a:r>
                      <a:endParaRPr lang="en-US" altLang="en-US" sz="20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A1&gt;B1</a:t>
                      </a:r>
                      <a:endParaRPr lang="en-US" altLang="en-US" sz="2000"/>
                    </a:p>
                  </a:txBody>
                  <a:tcPr marL="0" marR="0" marT="0" marB="0" vert="horz" anchor="ctr" anchorCtr="0"/>
                </a:tc>
              </a:tr>
              <a:tr h="60198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&lt;(小于号)</a:t>
                      </a:r>
                      <a:endParaRPr lang="en-US" altLang="en-US" sz="20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小于</a:t>
                      </a:r>
                      <a:endParaRPr lang="en-US" altLang="en-US" sz="20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A1&lt;B1</a:t>
                      </a:r>
                      <a:endParaRPr lang="en-US" altLang="en-US" sz="2000"/>
                    </a:p>
                  </a:txBody>
                  <a:tcPr marL="0" marR="0" marT="0" marB="0" vert="horz" anchor="ctr" anchorCtr="0"/>
                </a:tc>
              </a:tr>
              <a:tr h="6032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&gt;= (大于等于号)</a:t>
                      </a:r>
                      <a:endParaRPr lang="en-US" altLang="en-US" sz="20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大于等于</a:t>
                      </a:r>
                      <a:endParaRPr lang="en-US" altLang="en-US" sz="20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A1&gt;=B1</a:t>
                      </a:r>
                      <a:endParaRPr lang="en-US" altLang="en-US" sz="2000"/>
                    </a:p>
                  </a:txBody>
                  <a:tcPr marL="0" marR="0" marT="0" marB="0" vert="horz" anchor="ctr" anchorCtr="0"/>
                </a:tc>
              </a:tr>
              <a:tr h="64198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&lt;= (小于等于号)</a:t>
                      </a:r>
                      <a:endParaRPr lang="en-US" altLang="en-US" sz="20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小于等于</a:t>
                      </a:r>
                      <a:endParaRPr lang="en-US" altLang="en-US" sz="2000"/>
                    </a:p>
                  </a:txBody>
                  <a:tcPr marL="0" marR="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A1&lt;=B1</a:t>
                      </a:r>
                      <a:endParaRPr lang="en-US" altLang="en-US" sz="2000"/>
                    </a:p>
                  </a:txBody>
                  <a:tcPr marL="0" marR="0" marT="0" marB="0" vert="horz" anchor="ctr" anchorCtr="0"/>
                </a:tc>
              </a:tr>
            </a:tbl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基本函数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rcRect l="19521"/>
          <a:stretch>
            <a:fillRect/>
          </a:stretch>
        </p:blipFill>
        <p:spPr>
          <a:xfrm>
            <a:off x="481330" y="1116330"/>
            <a:ext cx="4421505" cy="43808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21442"/>
          <a:stretch>
            <a:fillRect/>
          </a:stretch>
        </p:blipFill>
        <p:spPr>
          <a:xfrm>
            <a:off x="5301615" y="365125"/>
            <a:ext cx="2911475" cy="30683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213090" y="334645"/>
            <a:ext cx="2687320" cy="31235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300980" y="3458210"/>
            <a:ext cx="2565400" cy="3436620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SUM（求和）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0000"/>
          </a:bodyPr>
          <a:p>
            <a:r>
              <a:rPr lang="zh-CN" altLang="en-US"/>
              <a:t>【语法】SUM (number1,[number2],...)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 number1 ：（必需参数）要相加的第一个数字。 该数字可以是数字，或Excel中A1 之类的单元格引用或单元格区域。</a:t>
            </a:r>
            <a:endParaRPr lang="zh-CN" altLang="en-US"/>
          </a:p>
          <a:p>
            <a:r>
              <a:rPr lang="zh-CN" altLang="en-US"/>
              <a:t>2） number2：这是要相加的第二个数字。</a:t>
            </a:r>
            <a:endParaRPr lang="zh-CN" altLang="en-US"/>
          </a:p>
          <a:p>
            <a:r>
              <a:rPr lang="zh-CN" altLang="en-US"/>
              <a:t>【功能】将单个值、单元格引用或是区域相加，或者将三者的组合相加</a:t>
            </a:r>
            <a:endParaRPr lang="zh-CN" altLang="en-US"/>
          </a:p>
          <a:p>
            <a:r>
              <a:rPr lang="zh-CN" altLang="en-US"/>
              <a:t>【注意】Excel 函数中的字母不区分大小写</a:t>
            </a:r>
            <a:endParaRPr lang="zh-CN" alt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AVERAGE（平均值）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【语法】AVERAGE (number1,[number2],...)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 Number， number2：为要计算平均值的参数。这些参数可以是数字，或者是涉及数字的名称、数组或引用。如果数组或单元格引用参数中有文字、逻辑值或空单元格，则忽略其值，如果单元格数值为0，将参于计算平均数。</a:t>
            </a:r>
            <a:endParaRPr lang="zh-CN" altLang="en-US"/>
          </a:p>
          <a:p>
            <a:r>
              <a:rPr lang="zh-CN" altLang="en-US"/>
              <a:t>【功能】返回参数的平均值(也做算术平均值)</a:t>
            </a:r>
            <a:endParaRPr lang="zh-CN" alt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COUNT（计数）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/>
          </a:bodyPr>
          <a:p>
            <a:r>
              <a:rPr lang="zh-CN" altLang="en-US"/>
              <a:t>语法】COUNT(value1,value2, ...)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1）value1 是必需参数。 要计算其中数字的个数的第一项、单元格引用或区域。</a:t>
            </a:r>
            <a:endParaRPr lang="zh-CN" altLang="en-US"/>
          </a:p>
          <a:p>
            <a:r>
              <a:rPr lang="zh-CN" altLang="en-US"/>
              <a:t>2）value2, ... 为可选参数。 要计算其中数字的个数的其他项、单元格引用或区域，最多可包含 255 个参数。</a:t>
            </a:r>
            <a:endParaRPr lang="zh-CN" altLang="en-US"/>
          </a:p>
          <a:p>
            <a:r>
              <a:rPr lang="zh-CN" altLang="en-US"/>
              <a:t>【功能】对给定数据集合或者单元格区域中数据的个数进行计数</a:t>
            </a:r>
            <a:endParaRPr lang="zh-CN" altLang="en-US"/>
          </a:p>
          <a:p>
            <a:r>
              <a:rPr lang="zh-CN" altLang="en-US"/>
              <a:t>【注意】如果参数为数字、日期或者代表数字的文本（例如，用引号引起的数字，如 “1”），则将被计算在内。逻辑值和直接键入到参数列表中代表数字的文本被计算在内。如果参数为错误值或不能转换为数字的文本，则不会被计算在内。</a:t>
            </a:r>
            <a:endParaRPr lang="zh-CN" alt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MAX（最大值）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【语法】MAX(value1,value2, ...)</a:t>
            </a:r>
            <a:endParaRPr lang="zh-CN" altLang="en-US"/>
          </a:p>
          <a:p>
            <a:r>
              <a:rPr lang="zh-CN" altLang="en-US"/>
              <a:t>【参数】value1,value2： 是需要进行比较的数值参数。</a:t>
            </a:r>
            <a:endParaRPr lang="zh-CN" altLang="en-US"/>
          </a:p>
          <a:p>
            <a:r>
              <a:rPr lang="zh-CN" altLang="en-US"/>
              <a:t>【功能】返回一组数值中的最大值</a:t>
            </a:r>
            <a:endParaRPr lang="zh-CN" altLang="en-US"/>
          </a:p>
          <a:p>
            <a:r>
              <a:rPr lang="zh-CN" altLang="en-US"/>
              <a:t>【注意】MAX函数会忽略文本、空格</a:t>
            </a:r>
            <a:endParaRPr lang="zh-CN" alt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MIN（最小值）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【语法】MIN(value1,value2, ...)</a:t>
            </a:r>
            <a:endParaRPr lang="zh-CN" altLang="en-US"/>
          </a:p>
          <a:p>
            <a:r>
              <a:rPr lang="zh-CN" altLang="en-US"/>
              <a:t>【参数】value1,value2： 是需要进行比较的数值参数。</a:t>
            </a:r>
            <a:endParaRPr lang="zh-CN" altLang="en-US"/>
          </a:p>
          <a:p>
            <a:r>
              <a:rPr lang="zh-CN" altLang="en-US"/>
              <a:t>【功能】返回一组数值中的最小值</a:t>
            </a:r>
            <a:endParaRPr lang="zh-CN" altLang="en-US"/>
          </a:p>
          <a:p>
            <a:r>
              <a:rPr lang="zh-CN" altLang="en-US"/>
              <a:t>【注意】MIN函数会忽略文本、空格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br>
              <a:rPr lang="zh-CN" altLang="en-US"/>
            </a:br>
            <a:r>
              <a:rPr lang="zh-CN" altLang="en-US"/>
              <a:t>2．Excel2016的退出方法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1） 选择“文件”选项卡→“退出”；</a:t>
            </a:r>
            <a:endParaRPr lang="zh-CN" altLang="en-US"/>
          </a:p>
          <a:p>
            <a:r>
              <a:rPr lang="zh-CN" altLang="en-US"/>
              <a:t>2） 单击Excel应用程序关闭按钮；</a:t>
            </a:r>
            <a:endParaRPr lang="zh-CN" altLang="en-US"/>
          </a:p>
          <a:p>
            <a:r>
              <a:rPr lang="zh-CN" altLang="en-US"/>
              <a:t>3） 鼠标右键单击Excel应用程序标题栏左上角的图标，在弹出的快捷菜单中选择“关闭”菜单命令。</a:t>
            </a:r>
            <a:endParaRPr lang="zh-CN" alt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IF（逻辑函数）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/>
          </a:bodyPr>
          <a:p>
            <a:r>
              <a:rPr lang="zh-CN" altLang="en-US"/>
              <a:t>【语法】if(logical_test,value_if_true,value_if_false)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1）logical_test：给定的判断条件，计算结果为 TRUE 或 FALSE 的任意值或表达式。</a:t>
            </a:r>
            <a:endParaRPr lang="zh-CN" altLang="en-US"/>
          </a:p>
          <a:p>
            <a:r>
              <a:rPr lang="zh-CN" altLang="en-US"/>
              <a:t>2）value_if_true：如果条件成立则返回的值，即logical_test 为 TRUE 时返回的值。</a:t>
            </a:r>
            <a:endParaRPr lang="zh-CN" altLang="en-US"/>
          </a:p>
          <a:p>
            <a:r>
              <a:rPr lang="zh-CN" altLang="en-US"/>
              <a:t>3）value_if_false：如果条件不成立则返回的值，即logical_test 为 FALSE 时返回的值。</a:t>
            </a:r>
            <a:endParaRPr lang="zh-CN" altLang="en-US"/>
          </a:p>
          <a:p>
            <a:r>
              <a:rPr lang="zh-CN" altLang="en-US"/>
              <a:t>【功能】执行真假值判断，根据逻辑计算的真假值，返回不同结果。</a:t>
            </a:r>
            <a:endParaRPr lang="zh-CN" alt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AND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/>
          </a:bodyPr>
          <a:p>
            <a:r>
              <a:rPr lang="zh-CN" altLang="en-US"/>
              <a:t>and(逻辑判断 1,  逻辑判断 2...)，所有判断都为真，返回 true，否则返回 false。 </a:t>
            </a:r>
            <a:endParaRPr lang="zh-CN" altLang="en-US"/>
          </a:p>
          <a:p>
            <a:r>
              <a:rPr lang="zh-CN" altLang="en-US"/>
              <a:t>【语法】and(logical_test1, logical_test2，……)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1)logical_test1：必需参数，要检验的第一个条件，其计算结果可以为 TRUE 或 FALSE。</a:t>
            </a:r>
            <a:endParaRPr lang="zh-CN" altLang="en-US"/>
          </a:p>
          <a:p>
            <a:r>
              <a:rPr lang="zh-CN" altLang="en-US"/>
              <a:t>2)logical_test2，...： 可选。要检验的其他条件，其计算结果可以为 TRUE 或 FALSE，最多可包含 255 个条件。</a:t>
            </a:r>
            <a:endParaRPr lang="zh-CN" altLang="en-US"/>
          </a:p>
          <a:p>
            <a:r>
              <a:rPr lang="zh-CN" altLang="en-US"/>
              <a:t>【功能】所有参数的计算结果为 TRUE 时，返回 TRUE；只要有一个参数的计算结果为 FALSE，即返回 FALSE。</a:t>
            </a:r>
            <a:endParaRPr lang="zh-CN" alt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OR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10000"/>
          </a:bodyPr>
          <a:p>
            <a:r>
              <a:rPr lang="zh-CN" altLang="en-US"/>
              <a:t>【语法】OR(logical_test1, logical_test2，……)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1）logical_test1：必需参数，要检验的第一个条件，其计算结果可以为 TRUE 或 FALSE。</a:t>
            </a:r>
            <a:endParaRPr lang="zh-CN" altLang="en-US"/>
          </a:p>
          <a:p>
            <a:r>
              <a:rPr lang="zh-CN" altLang="en-US"/>
              <a:t>2）logical_test2，...： 可选。要检验的其他条件，其计算结果可以为 TRUE 或 FALSE，最多可包含 255 个条件。</a:t>
            </a:r>
            <a:endParaRPr lang="zh-CN" altLang="en-US"/>
          </a:p>
          <a:p>
            <a:r>
              <a:rPr lang="zh-CN" altLang="en-US"/>
              <a:t>【功能】所有参数的计算结果中有一个为 TRUE 时，返回 TRUE；当所有参数的计算结果为 FALSE时，才返回 FALSE。</a:t>
            </a:r>
            <a:endParaRPr lang="zh-CN" altLang="en-US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LEN（文本长度）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【语法】len(text)</a:t>
            </a:r>
            <a:endParaRPr lang="zh-CN" altLang="en-US"/>
          </a:p>
          <a:p>
            <a:r>
              <a:rPr lang="zh-CN" altLang="en-US"/>
              <a:t>【参数】text：是要查找其长度的文本。空格将作为字符进行计数。</a:t>
            </a:r>
            <a:endParaRPr lang="zh-CN" altLang="en-US"/>
          </a:p>
          <a:p>
            <a:r>
              <a:rPr lang="zh-CN" altLang="en-US"/>
              <a:t>【功能】返回文本串的字符数，也叫文本长度，不区分中英文和数字，都按 1 个字符计数。</a:t>
            </a:r>
            <a:endParaRPr lang="zh-CN" alt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LEFT函数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0000"/>
          </a:bodyPr>
          <a:p>
            <a:r>
              <a:rPr lang="zh-CN" altLang="en-US"/>
              <a:t>【语法】left(text,[num_chars])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 text：文本内容。</a:t>
            </a:r>
            <a:endParaRPr lang="zh-CN" altLang="en-US"/>
          </a:p>
          <a:p>
            <a:r>
              <a:rPr lang="zh-CN" altLang="en-US"/>
              <a:t>2） num_chars：可选参数，指定 left 函数提取字符的个数。</a:t>
            </a:r>
            <a:endParaRPr lang="zh-CN" altLang="en-US"/>
          </a:p>
          <a:p>
            <a:r>
              <a:rPr lang="zh-CN" altLang="en-US"/>
              <a:t>【注意】 num_chars  必须大于或等于 0。如果 num_chars 大于文本长度，则 left 函 数返回全部文本；如果省略 num_chars，则默认值为 1。</a:t>
            </a:r>
            <a:endParaRPr lang="zh-CN" altLang="en-US"/>
          </a:p>
          <a:p>
            <a:r>
              <a:rPr lang="zh-CN" altLang="en-US"/>
              <a:t>【功能】从文本串左边第一个字符开始，返回指定个数的字符。</a:t>
            </a:r>
            <a:endParaRPr lang="zh-CN" alt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RIGHT函数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20000"/>
          </a:bodyPr>
          <a:p>
            <a:r>
              <a:rPr lang="zh-CN" altLang="en-US"/>
              <a:t>【语法】right(text,[num_chars])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 text：文本内容。</a:t>
            </a:r>
            <a:endParaRPr lang="zh-CN" altLang="en-US"/>
          </a:p>
          <a:p>
            <a:r>
              <a:rPr lang="zh-CN" altLang="en-US"/>
              <a:t>2） num_chars：可选参数，指定 right 函数提取字符的个数。</a:t>
            </a:r>
            <a:endParaRPr lang="zh-CN" altLang="en-US"/>
          </a:p>
          <a:p>
            <a:r>
              <a:rPr lang="zh-CN" altLang="en-US"/>
              <a:t>【注意】num_chars  必须大于或等于 0。如果 num_chars 大于文本长度，则 right</a:t>
            </a:r>
            <a:endParaRPr lang="zh-CN" altLang="en-US"/>
          </a:p>
          <a:p>
            <a:r>
              <a:rPr lang="zh-CN" altLang="en-US"/>
              <a:t>返回全部文本；如果省略 num_chars，则默认值为 1。</a:t>
            </a:r>
            <a:endParaRPr lang="zh-CN" altLang="en-US"/>
          </a:p>
          <a:p>
            <a:r>
              <a:rPr lang="zh-CN" altLang="en-US"/>
              <a:t>【功能】从文本串右边第一个字符开始，返回指定个数的字符。</a:t>
            </a:r>
            <a:endParaRPr lang="zh-CN" alt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MID函数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r>
              <a:rPr lang="zh-CN" altLang="en-US"/>
              <a:t>【语法】mid(text,start_num,num_chars)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 text：文本内容。</a:t>
            </a:r>
            <a:endParaRPr lang="zh-CN" altLang="en-US"/>
          </a:p>
          <a:p>
            <a:r>
              <a:rPr lang="zh-CN" altLang="en-US"/>
              <a:t>2） start_num ：必填，从文本中哪个位置开始提取，1 代表第一个位置，内容包含 第 1 个的值。</a:t>
            </a:r>
            <a:endParaRPr lang="zh-CN" altLang="en-US"/>
          </a:p>
          <a:p>
            <a:r>
              <a:rPr lang="zh-CN" altLang="en-US"/>
              <a:t>3） num_chars ：必填，提取长度，也就是提取几个字符。</a:t>
            </a:r>
            <a:endParaRPr lang="zh-CN" altLang="en-US"/>
          </a:p>
          <a:p>
            <a:r>
              <a:rPr lang="zh-CN" altLang="en-US"/>
              <a:t>【功能】从文本串的指定位置提取指定长度的字符。</a:t>
            </a:r>
            <a:endParaRPr lang="zh-CN" alt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TEXT函数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【语法】TEXT(value,format_text)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1）value：需要进行格式转换的内容, 其值为数值或计算结果为数字值的公式，或对包含数字值的单元格的引用。</a:t>
            </a:r>
            <a:endParaRPr lang="zh-CN" altLang="en-US"/>
          </a:p>
          <a:p>
            <a:r>
              <a:rPr lang="zh-CN" altLang="en-US"/>
              <a:t>2）format_text：转换成指定格式。</a:t>
            </a:r>
            <a:endParaRPr lang="zh-CN" altLang="en-US"/>
          </a:p>
          <a:p>
            <a:r>
              <a:rPr lang="zh-CN" altLang="en-US"/>
              <a:t>【功能】将数值转换为按指定数字格式表示的函数。</a:t>
            </a:r>
            <a:endParaRPr lang="zh-CN" altLang="en-US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REPLACE函数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r>
              <a:rPr lang="zh-CN" altLang="en-US"/>
              <a:t>【语法】replace(old_text, start_num, num_chars, new_text)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 old_text：原来的文本。</a:t>
            </a:r>
            <a:endParaRPr lang="zh-CN" altLang="en-US"/>
          </a:p>
          <a:p>
            <a:r>
              <a:rPr lang="zh-CN" altLang="en-US"/>
              <a:t>2） start_num ：指定从原文本的哪个位置开始。</a:t>
            </a:r>
            <a:endParaRPr lang="zh-CN" altLang="en-US"/>
          </a:p>
          <a:p>
            <a:r>
              <a:rPr lang="zh-CN" altLang="en-US"/>
              <a:t>3） num_chars ：提取长度。</a:t>
            </a:r>
            <a:endParaRPr lang="zh-CN" altLang="en-US"/>
          </a:p>
          <a:p>
            <a:r>
              <a:rPr lang="zh-CN" altLang="en-US"/>
              <a:t>4） new_text：把原文本截取的内容替换成新内容。</a:t>
            </a:r>
            <a:endParaRPr lang="zh-CN" altLang="en-US"/>
          </a:p>
          <a:p>
            <a:r>
              <a:rPr lang="zh-CN" altLang="en-US"/>
              <a:t>【功能】根据指定的内容，将原文本部分内容替换成新内容。</a:t>
            </a:r>
            <a:endParaRPr lang="zh-CN" altLang="en-US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FIND函数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0000"/>
          </a:bodyPr>
          <a:p>
            <a:r>
              <a:rPr lang="zh-CN" altLang="en-US"/>
              <a:t>【语法】find(find_text, within_text, [start_num])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 find_text:  是要查找的字符串。</a:t>
            </a:r>
            <a:endParaRPr lang="zh-CN" altLang="en-US"/>
          </a:p>
          <a:p>
            <a:r>
              <a:rPr lang="zh-CN" altLang="en-US"/>
              <a:t>2） within_text：包含要查找关键字的单元格，即被查找的单元格。</a:t>
            </a:r>
            <a:endParaRPr lang="zh-CN" altLang="en-US"/>
          </a:p>
          <a:p>
            <a:r>
              <a:rPr lang="zh-CN" altLang="en-US"/>
              <a:t>3） start_num：可选，指定开始进行查找的位，如果忽略，则假设其为 1。</a:t>
            </a:r>
            <a:endParaRPr lang="zh-CN" altLang="en-US"/>
          </a:p>
          <a:p>
            <a:r>
              <a:rPr lang="zh-CN" altLang="en-US"/>
              <a:t>【功能】用来对原始数据中某个字符串进行定位，从指定位置开始，返回找到的第一个匹配字符串的位置，而不管其后是否还有相匹配的字符串。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3．保存Excel2016文件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2000"/>
              <a:t>情况一：文件在制作过程中没有保存过，选择【文件】【保存】或者单击快速访问工具栏的“保存”图标（或者选择【文件】【保存】或者单击快速访问工具栏的“保存”图标），进入到“另存为”界面；在界面中，点击“浏览”，在弹出的“另存为”对话框中，选择好保存路径；在“文件名”框中，输入文件名，例如“我的工作簿”，在“保存类型”框中，选择“Excel工作薄（.xlsx）”。</a:t>
            </a:r>
            <a:endParaRPr lang="zh-CN" altLang="en-US" sz="2000"/>
          </a:p>
        </p:txBody>
      </p:sp>
      <p:pic>
        <p:nvPicPr>
          <p:cNvPr id="4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36600" y="3693160"/>
            <a:ext cx="5210175" cy="24771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74485" y="3693160"/>
            <a:ext cx="3272155" cy="25260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932160" y="1870710"/>
            <a:ext cx="605790" cy="5670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INT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/>
              <a:t>【语法】int(number)</a:t>
            </a:r>
            <a:endParaRPr lang="zh-CN" altLang="en-US"/>
          </a:p>
          <a:p>
            <a:r>
              <a:rPr lang="zh-CN" altLang="en-US"/>
              <a:t>【参数】number：一般是小数，正负值都可以。</a:t>
            </a:r>
            <a:endParaRPr lang="zh-CN" altLang="en-US"/>
          </a:p>
          <a:p>
            <a:r>
              <a:rPr lang="zh-CN" altLang="en-US"/>
              <a:t>【功能】将数值向下取整为最接近的整数</a:t>
            </a:r>
            <a:endParaRPr lang="zh-CN" altLang="en-U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ROUND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/>
              <a:t>【语法】round(number, num_digits)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 number：要四舍五入的数字。</a:t>
            </a:r>
            <a:endParaRPr lang="zh-CN" altLang="en-US"/>
          </a:p>
          <a:p>
            <a:r>
              <a:rPr lang="zh-CN" altLang="en-US"/>
              <a:t>2） num_digits ：位数，按此位数对 number 参数进行四舍五入，即保留几位小数。</a:t>
            </a:r>
            <a:endParaRPr lang="zh-CN" altLang="en-US"/>
          </a:p>
          <a:p>
            <a:r>
              <a:rPr lang="zh-CN" altLang="en-US"/>
              <a:t>【功能】将数字四舍五入到指定的小数位。</a:t>
            </a:r>
            <a:endParaRPr lang="zh-CN" altLang="en-US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MOD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/>
              <a:t>【语法】mod(number, divisor)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 number：被除数。</a:t>
            </a:r>
            <a:endParaRPr lang="zh-CN" altLang="en-US"/>
          </a:p>
          <a:p>
            <a:r>
              <a:rPr lang="zh-CN" altLang="en-US"/>
              <a:t>2） divisor：除数。</a:t>
            </a:r>
            <a:endParaRPr lang="zh-CN" altLang="en-US"/>
          </a:p>
          <a:p>
            <a:r>
              <a:rPr lang="zh-CN" altLang="en-US"/>
              <a:t>【功能】两个数值表达式作除法运算后的余数。</a:t>
            </a:r>
            <a:endParaRPr lang="zh-CN" altLang="en-US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RANK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0000"/>
          </a:bodyPr>
          <a:p>
            <a:r>
              <a:rPr lang="zh-CN" altLang="en-US"/>
              <a:t>【语法】RANK(number,ref,[order])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1)number：需要找到排位的数字。</a:t>
            </a:r>
            <a:endParaRPr lang="zh-CN" altLang="en-US"/>
          </a:p>
          <a:p>
            <a:r>
              <a:rPr lang="zh-CN" altLang="en-US"/>
              <a:t>2)ref:数字列表数组或对数字列表的引用。Ref 中的非数值型值将被忽略。</a:t>
            </a:r>
            <a:endParaRPr lang="zh-CN" altLang="en-US"/>
          </a:p>
          <a:p>
            <a:r>
              <a:rPr lang="zh-CN" altLang="en-US"/>
              <a:t>3)Order：可选。指明数字排位的方式。如果 为 0或省略，按照降序排列的列表。如为非零值则按照升序排列的列表。</a:t>
            </a:r>
            <a:endParaRPr lang="zh-CN" altLang="en-US"/>
          </a:p>
          <a:p>
            <a:r>
              <a:rPr lang="zh-CN" altLang="en-US"/>
              <a:t>【功能】返回一个数字在数字列表中的排位</a:t>
            </a:r>
            <a:endParaRPr lang="zh-CN" altLang="en-US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SUMIF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r>
              <a:rPr lang="zh-CN" altLang="en-US"/>
              <a:t>【语法】SUMIF(range, criteria, [sum_range])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 range：用于条件判断的单元格区域。</a:t>
            </a:r>
            <a:endParaRPr lang="zh-CN" altLang="en-US"/>
          </a:p>
          <a:p>
            <a:r>
              <a:rPr lang="zh-CN" altLang="en-US"/>
              <a:t>2） criteria：给定求和的筛选条件。</a:t>
            </a:r>
            <a:endParaRPr lang="zh-CN" altLang="en-US"/>
          </a:p>
          <a:p>
            <a:r>
              <a:rPr lang="zh-CN" altLang="en-US"/>
              <a:t>3） sum_range：求和区域，若省略，则代表求和区域与条件所在区域一样。</a:t>
            </a:r>
            <a:endParaRPr lang="zh-CN" altLang="en-US"/>
          </a:p>
          <a:p>
            <a:r>
              <a:rPr lang="zh-CN" altLang="en-US"/>
              <a:t>【功能】对数据范围中符合指定条件的值求和。</a:t>
            </a:r>
            <a:endParaRPr lang="zh-CN" altLang="en-US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SUMIFS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r>
              <a:rPr lang="zh-CN" altLang="en-US"/>
              <a:t>【语法】sumifs(sum_range, criteria_range1,criteria1,[criteria_range2,criteria2] …)。 【参数】</a:t>
            </a:r>
            <a:endParaRPr lang="zh-CN" altLang="en-US"/>
          </a:p>
          <a:p>
            <a:r>
              <a:rPr lang="zh-CN" altLang="en-US"/>
              <a:t>1） sum_range：求和范围。</a:t>
            </a:r>
            <a:endParaRPr lang="zh-CN" altLang="en-US"/>
          </a:p>
          <a:p>
            <a:r>
              <a:rPr lang="zh-CN" altLang="en-US"/>
              <a:t>2） criteria_range：条件范围。</a:t>
            </a:r>
            <a:endParaRPr lang="zh-CN" altLang="en-US"/>
          </a:p>
          <a:p>
            <a:r>
              <a:rPr lang="zh-CN" altLang="en-US"/>
              <a:t>3） criteria：条件。条件范围和条件可以根据实际需要增加。</a:t>
            </a:r>
            <a:endParaRPr lang="zh-CN" altLang="en-US"/>
          </a:p>
          <a:p>
            <a:r>
              <a:rPr lang="zh-CN" altLang="en-US"/>
              <a:t>【功能】多条件求和。</a:t>
            </a:r>
            <a:endParaRPr lang="zh-CN" altLang="en-US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COUNTIF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/>
              <a:t>【语法】countif(range,criteria)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 range：计算非空单元格数目的区域。</a:t>
            </a:r>
            <a:endParaRPr lang="zh-CN" altLang="en-US"/>
          </a:p>
          <a:p>
            <a:r>
              <a:rPr lang="zh-CN" altLang="en-US"/>
              <a:t>2） criteria：给定的条件。</a:t>
            </a:r>
            <a:endParaRPr lang="zh-CN" altLang="en-US"/>
          </a:p>
          <a:p>
            <a:r>
              <a:rPr lang="zh-CN" altLang="en-US"/>
              <a:t>【功能】对指定区域中符合指定条件的单元格计数。</a:t>
            </a:r>
            <a:endParaRPr lang="zh-CN" altLang="en-US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COUNTIFS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/>
              <a:t>【语法】countifs(criteria_range1, criteria1, [criteria_range2, criteria2],…)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 criteria_range：条件区域。</a:t>
            </a:r>
            <a:endParaRPr lang="zh-CN" altLang="en-US"/>
          </a:p>
          <a:p>
            <a:r>
              <a:rPr lang="zh-CN" altLang="en-US"/>
              <a:t>2） criteria：条件。</a:t>
            </a:r>
            <a:endParaRPr lang="zh-CN" altLang="en-US"/>
          </a:p>
          <a:p>
            <a:r>
              <a:rPr lang="zh-CN" altLang="en-US"/>
              <a:t>【功能】跟 countif 函数的用法类似，多条件计数。</a:t>
            </a:r>
            <a:endParaRPr lang="zh-CN" altLang="en-US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VLOOKUP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60000"/>
          </a:bodyPr>
          <a:p>
            <a:r>
              <a:rPr lang="zh-CN" altLang="en-US"/>
              <a:t>【语法】vlookup(lookup_value,table_array,col_index_num,[range_lookup])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 lookup_value：需要在数据表第一列中进行查找的值。Lookup_value 可以为数值、引用或文本字符串。当vlookup函数第一个参数省略查找值时，表示用0查找。</a:t>
            </a:r>
            <a:endParaRPr lang="zh-CN" altLang="en-US"/>
          </a:p>
          <a:p>
            <a:r>
              <a:rPr lang="zh-CN" altLang="en-US"/>
              <a:t>2） table_array：需要在其中查找数据的数据区域。</a:t>
            </a:r>
            <a:endParaRPr lang="zh-CN" altLang="en-US"/>
          </a:p>
          <a:p>
            <a:r>
              <a:rPr lang="zh-CN" altLang="en-US"/>
              <a:t>3） col_index_num ：返回数据在查找区域的列数。</a:t>
            </a:r>
            <a:endParaRPr lang="zh-CN" altLang="en-US"/>
          </a:p>
          <a:p>
            <a:r>
              <a:rPr lang="zh-CN" altLang="en-US"/>
              <a:t>4） range_lookup：近似匹配或精确匹配，表示为 1/TRUE 近似或 0/EALSE (精确)</a:t>
            </a:r>
            <a:endParaRPr lang="zh-CN" altLang="en-US"/>
          </a:p>
          <a:p>
            <a:r>
              <a:rPr lang="zh-CN" altLang="en-US"/>
              <a:t>【注意】查找内容必须在查找的区域的第一列。</a:t>
            </a:r>
            <a:endParaRPr lang="zh-CN" altLang="en-US"/>
          </a:p>
          <a:p>
            <a:r>
              <a:rPr lang="zh-CN" altLang="en-US"/>
              <a:t>【功能】按列查找，返回该列所需查询序列所对应的列数。</a:t>
            </a:r>
            <a:endParaRPr lang="zh-CN" altLang="en-US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MATCH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0000"/>
          </a:bodyPr>
          <a:p>
            <a:r>
              <a:rPr lang="zh-CN" altLang="en-US"/>
              <a:t>【语法】match(lookup_value, lookup_array, [match_type])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 lookup_value：需要在查找的值。</a:t>
            </a:r>
            <a:endParaRPr lang="zh-CN" altLang="en-US"/>
          </a:p>
          <a:p>
            <a:r>
              <a:rPr lang="zh-CN" altLang="en-US"/>
              <a:t>2） lookup_array：要搜索查找的区域。</a:t>
            </a:r>
            <a:endParaRPr lang="zh-CN" altLang="en-US"/>
          </a:p>
          <a:p>
            <a:r>
              <a:rPr lang="zh-CN" altLang="en-US"/>
              <a:t>3） match_type：可选参数，查找方式，数字 -1、0 或 1，默认为 1。-1表示查找大于或等于 lookup_value 的最小值，0表示查找等于 lookup_value 的第一个值，1 或省略表示查找小于或等于 lookup_value 的最大值。</a:t>
            </a:r>
            <a:endParaRPr lang="zh-CN" altLang="en-US"/>
          </a:p>
          <a:p>
            <a:r>
              <a:rPr lang="zh-CN" altLang="en-US"/>
              <a:t>【功能】返回指定数值在指定数组区域中的位置。</a:t>
            </a: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>
                <a:sym typeface="+mn-ea"/>
              </a:rPr>
              <a:t>情况二：</a:t>
            </a:r>
            <a:r>
              <a:rPr lang="zh-CN" altLang="en-US"/>
              <a:t>文件在制作过程中已经保存过，可进行如下操作：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1） 选择【文件】【保存】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2） 单击快速访问工具栏的“保存”图标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3）  使用快捷键Ctrl + S</a:t>
            </a:r>
            <a:endParaRPr lang="zh-CN" altLang="en-US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日期函数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/>
              <a:t>(1) today()：返回当前的日期，不需要参数，该日期会改变。</a:t>
            </a:r>
            <a:endParaRPr lang="zh-CN" altLang="en-US"/>
          </a:p>
          <a:p>
            <a:r>
              <a:rPr lang="zh-CN" altLang="en-US"/>
              <a:t>(2)now()：返回当前系统的日期和时间，不需要参数，会改变。</a:t>
            </a:r>
            <a:endParaRPr lang="zh-CN" altLang="en-US"/>
          </a:p>
          <a:p>
            <a:r>
              <a:rPr lang="zh-CN" altLang="en-US"/>
              <a:t>(3)year(日期)：返回日期的年份值，一个1900-9999之间的数字。</a:t>
            </a:r>
            <a:endParaRPr lang="zh-CN" altLang="en-US"/>
          </a:p>
          <a:p>
            <a:r>
              <a:rPr lang="zh-CN" altLang="en-US"/>
              <a:t>(4)month(日期)：返回月份值，是一个1-12之间的数字。</a:t>
            </a:r>
            <a:endParaRPr lang="zh-CN" altLang="en-US"/>
          </a:p>
          <a:p>
            <a:r>
              <a:rPr lang="zh-CN" altLang="en-US"/>
              <a:t>(</a:t>
            </a:r>
            <a:r>
              <a:rPr lang="en-US" altLang="zh-CN"/>
              <a:t>5</a:t>
            </a:r>
            <a:r>
              <a:rPr lang="zh-CN" altLang="en-US"/>
              <a:t>)day(日期)：返回一个月中第几天的数值，介于1-31之间。</a:t>
            </a:r>
            <a:endParaRPr lang="zh-CN" altLang="en-US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date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/>
              <a:t>【语法】date(year,month,day)</a:t>
            </a:r>
            <a:endParaRPr lang="zh-CN" altLang="en-US"/>
          </a:p>
          <a:p>
            <a:r>
              <a:rPr lang="zh-CN" altLang="en-US"/>
              <a:t>【参数】</a:t>
            </a:r>
            <a:endParaRPr lang="zh-CN" altLang="en-US"/>
          </a:p>
          <a:p>
            <a:r>
              <a:rPr lang="zh-CN" altLang="en-US"/>
              <a:t>1） year：年。</a:t>
            </a:r>
            <a:endParaRPr lang="zh-CN" altLang="en-US"/>
          </a:p>
          <a:p>
            <a:r>
              <a:rPr lang="zh-CN" altLang="en-US"/>
              <a:t>2） month：月。</a:t>
            </a:r>
            <a:endParaRPr lang="zh-CN" altLang="en-US"/>
          </a:p>
          <a:p>
            <a:r>
              <a:rPr lang="zh-CN" altLang="en-US"/>
              <a:t>3） day：日。</a:t>
            </a:r>
            <a:endParaRPr lang="zh-CN" altLang="en-US"/>
          </a:p>
          <a:p>
            <a:r>
              <a:rPr lang="zh-CN" altLang="en-US"/>
              <a:t>【功能】返回日期代码中代表日期的数字。</a:t>
            </a:r>
            <a:endParaRPr lang="zh-CN" altLang="en-US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常见错误类型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50000"/>
          </a:bodyPr>
          <a:p>
            <a:r>
              <a:rPr lang="zh-CN" altLang="en-US"/>
              <a:t>1） #DIV/0! ：零作除数。</a:t>
            </a:r>
            <a:endParaRPr lang="zh-CN" altLang="en-US"/>
          </a:p>
          <a:p>
            <a:r>
              <a:rPr lang="zh-CN" altLang="en-US"/>
              <a:t>2） #NAME?：在公式中使用了不能识别的名称；删除了公式中使用的名称； 使</a:t>
            </a:r>
            <a:endParaRPr lang="zh-CN" altLang="en-US"/>
          </a:p>
          <a:p>
            <a:r>
              <a:rPr lang="zh-CN" altLang="en-US"/>
              <a:t>用了不存在的名称； 函数名拼写错误。</a:t>
            </a:r>
            <a:endParaRPr lang="zh-CN" altLang="en-US"/>
          </a:p>
          <a:p>
            <a:r>
              <a:rPr lang="zh-CN" altLang="en-US"/>
              <a:t>3） #VALUE！：使用了不正确的参数或运算符；在需要数字或逻辑值时输入了 文本。</a:t>
            </a:r>
            <a:endParaRPr lang="zh-CN" altLang="en-US"/>
          </a:p>
          <a:p>
            <a:r>
              <a:rPr lang="zh-CN" altLang="en-US"/>
              <a:t>4） #REF！：引用了无效的单元格地址；删除了公式引用的单元格；将单元格粘贴 到其他公式引用的单元格中。</a:t>
            </a:r>
            <a:endParaRPr lang="zh-CN" altLang="en-US"/>
          </a:p>
          <a:p>
            <a:r>
              <a:rPr lang="zh-CN" altLang="en-US"/>
              <a:t>5） #NULL！：指定了两个并不相交的区域，故无效； 使用了不正确的区域运算符； 不正确的单元格引用。</a:t>
            </a:r>
            <a:endParaRPr lang="zh-CN" altLang="en-US"/>
          </a:p>
          <a:p>
            <a:r>
              <a:rPr lang="zh-CN" altLang="en-US"/>
              <a:t>⑥ #N/A：函数或公式中引用了无法使用的数值；内部函数或自定义工作表函数 中缺少一个或多个参数；使用的自定义工作表函数不存在； vlookup  函数中的查找值 lookup_value 、FALSE/TRUE 参数指定了不正确的值域。</a:t>
            </a:r>
            <a:endParaRPr lang="zh-CN" altLang="en-US"/>
          </a:p>
          <a:p>
            <a:r>
              <a:rPr lang="zh-CN" altLang="en-US"/>
              <a:t>⑦ #NUM！：数字类型不正确，在需要数字参数的函数中使用了不能接受的参数；</a:t>
            </a:r>
            <a:endParaRPr lang="zh-CN" altLang="en-US"/>
          </a:p>
          <a:p>
            <a:r>
              <a:rPr lang="zh-CN" altLang="en-US"/>
              <a:t>由公式产生的数字太大或太小。</a:t>
            </a:r>
            <a:endParaRPr lang="zh-CN" altLang="en-US"/>
          </a:p>
          <a:p>
            <a:r>
              <a:rPr lang="zh-CN" altLang="en-US"/>
              <a:t>⑧ ######：列宽设置问题，输入的数值太长，在单元格中无法全部显示。</a:t>
            </a:r>
            <a:endParaRPr lang="zh-CN" altLang="en-US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 b="1">
                <a:solidFill>
                  <a:schemeClr val="accent5">
                    <a:lumMod val="50000"/>
                  </a:schemeClr>
                </a:solidFill>
              </a:rPr>
              <a:t>  使用 Excel 进行数据分析</a:t>
            </a:r>
            <a:endParaRPr lang="en-US" altLang="zh-CN" b="1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1.</a:t>
            </a:r>
            <a:r>
              <a:rPr lang="zh-CN" altLang="en-US"/>
              <a:t>数据有效性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07415" y="928370"/>
            <a:ext cx="10515600" cy="5001895"/>
          </a:xfrm>
        </p:spPr>
        <p:txBody>
          <a:bodyPr>
            <a:normAutofit/>
          </a:bodyPr>
          <a:p>
            <a:r>
              <a:rPr lang="zh-CN" altLang="en-US"/>
              <a:t>为了保证输入的数据符合一定的要求，我们需要验证数据的有效性，比如规定某个单元格只能输入指定内容。</a:t>
            </a:r>
            <a:endParaRPr lang="zh-CN" altLang="en-US"/>
          </a:p>
          <a:p>
            <a:r>
              <a:rPr lang="zh-CN" altLang="en-US" sz="2400" b="1"/>
              <a:t>例：</a:t>
            </a:r>
            <a:r>
              <a:rPr lang="zh-CN" altLang="en-US" sz="2400"/>
              <a:t>保证输入日期为2023/1/23至2023/1/27之间的数据，如果超出时间范围提示错误</a:t>
            </a:r>
            <a:endParaRPr lang="zh-CN" altLang="en-US" sz="2400"/>
          </a:p>
        </p:txBody>
      </p:sp>
      <p:pic>
        <p:nvPicPr>
          <p:cNvPr id="192" name="图片 19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004945" y="3260090"/>
            <a:ext cx="7600315" cy="3289300"/>
          </a:xfrm>
          <a:prstGeom prst="rect">
            <a:avLst/>
          </a:prstGeom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2．排序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/>
              <a:t>单字段排序</a:t>
            </a:r>
            <a:endParaRPr lang="zh-CN" altLang="en-US"/>
          </a:p>
          <a:p>
            <a:r>
              <a:rPr lang="zh-CN" altLang="en-US"/>
              <a:t>多字段排序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253865" y="257810"/>
            <a:ext cx="7224395" cy="3171190"/>
            <a:chOff x="6699" y="406"/>
            <a:chExt cx="11377" cy="4994"/>
          </a:xfrm>
        </p:grpSpPr>
        <p:pic>
          <p:nvPicPr>
            <p:cNvPr id="200" name="图片 200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6699" y="406"/>
              <a:ext cx="4295" cy="4994"/>
            </a:xfrm>
            <a:prstGeom prst="rect">
              <a:avLst/>
            </a:prstGeom>
          </p:spPr>
        </p:pic>
        <p:pic>
          <p:nvPicPr>
            <p:cNvPr id="201" name="图片 20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994" y="1758"/>
              <a:ext cx="7083" cy="2622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4253865" y="3451225"/>
            <a:ext cx="7653655" cy="3195320"/>
            <a:chOff x="6699" y="5435"/>
            <a:chExt cx="12053" cy="5032"/>
          </a:xfrm>
        </p:grpSpPr>
        <p:pic>
          <p:nvPicPr>
            <p:cNvPr id="206" name="图片 20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>
              <a:off x="6699" y="5435"/>
              <a:ext cx="4199" cy="5032"/>
            </a:xfrm>
            <a:prstGeom prst="rect">
              <a:avLst/>
            </a:prstGeom>
          </p:spPr>
        </p:pic>
        <p:pic>
          <p:nvPicPr>
            <p:cNvPr id="204" name="图片 204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11054" y="6407"/>
              <a:ext cx="7698" cy="3129"/>
            </a:xfrm>
            <a:prstGeom prst="rect">
              <a:avLst/>
            </a:prstGeom>
          </p:spPr>
        </p:pic>
      </p:grpSp>
      <p:cxnSp>
        <p:nvCxnSpPr>
          <p:cNvPr id="6" name="直接箭头连接符 5"/>
          <p:cNvCxnSpPr/>
          <p:nvPr/>
        </p:nvCxnSpPr>
        <p:spPr>
          <a:xfrm>
            <a:off x="3086100" y="1731645"/>
            <a:ext cx="1075055" cy="228600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>
            <p:custDataLst>
              <p:tags r:id="rId9"/>
            </p:custDataLst>
          </p:nvPr>
        </p:nvCxnSpPr>
        <p:spPr>
          <a:xfrm>
            <a:off x="2606040" y="2829560"/>
            <a:ext cx="1595120" cy="1858010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3．筛选</a:t>
            </a:r>
            <a:endParaRPr lang="zh-CN" altLang="en-US"/>
          </a:p>
        </p:txBody>
      </p:sp>
      <p:pic>
        <p:nvPicPr>
          <p:cNvPr id="209" name="图片 20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083685" y="1654810"/>
            <a:ext cx="2728595" cy="3211830"/>
          </a:xfrm>
          <a:prstGeom prst="rect">
            <a:avLst/>
          </a:prstGeom>
        </p:spPr>
      </p:pic>
      <p:pic>
        <p:nvPicPr>
          <p:cNvPr id="210" name="图片 21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812280" y="2493645"/>
            <a:ext cx="4820920" cy="1901190"/>
          </a:xfrm>
          <a:prstGeom prst="rect">
            <a:avLst/>
          </a:prstGeom>
        </p:spPr>
      </p:pic>
      <p:pic>
        <p:nvPicPr>
          <p:cNvPr id="211" name="图片 21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206240" y="5059045"/>
            <a:ext cx="7146925" cy="553720"/>
          </a:xfrm>
          <a:prstGeom prst="rect">
            <a:avLst/>
          </a:prstGeom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4</a:t>
            </a:r>
            <a:r>
              <a:rPr lang="zh-CN" altLang="en-US"/>
              <a:t>．数据分类汇总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/>
              <a:t>先对表格数据按照某一标准进行分类，然后在分完类的基础上对各类别相关数据分别进行求和、求平均数、求个数、求最大值、求最小值等方法的汇总。</a:t>
            </a:r>
            <a:endParaRPr lang="zh-CN" altLang="en-US"/>
          </a:p>
        </p:txBody>
      </p:sp>
      <p:grpSp>
        <p:nvGrpSpPr>
          <p:cNvPr id="4" name="组合 3" descr="7b0a202020202274657874626f78223a20227b5c2263617465676f72795f69645c223a31303638372c5c2269645c223a32303334323933387d220a7d0a"/>
          <p:cNvGrpSpPr/>
          <p:nvPr/>
        </p:nvGrpSpPr>
        <p:grpSpPr>
          <a:xfrm>
            <a:off x="3387090" y="4397375"/>
            <a:ext cx="3060700" cy="1437005"/>
            <a:chOff x="5475" y="3698"/>
            <a:chExt cx="8363" cy="3250"/>
          </a:xfrm>
        </p:grpSpPr>
        <p:sp>
          <p:nvSpPr>
            <p:cNvPr id="2498" name="图形 2453"/>
            <p:cNvSpPr/>
            <p:nvPr>
              <p:custDataLst>
                <p:tags r:id="rId1"/>
              </p:custDataLst>
            </p:nvPr>
          </p:nvSpPr>
          <p:spPr>
            <a:xfrm>
              <a:off x="5475" y="3746"/>
              <a:ext cx="8216" cy="3202"/>
            </a:xfrm>
            <a:custGeom>
              <a:avLst/>
              <a:gdLst>
                <a:gd name="connsiteX0" fmla="*/ 4954084 w 4954083"/>
                <a:gd name="connsiteY0" fmla="*/ 1679493 h 1930754"/>
                <a:gd name="connsiteX1" fmla="*/ 4757291 w 4954083"/>
                <a:gd name="connsiteY1" fmla="*/ 1930755 h 1930754"/>
                <a:gd name="connsiteX2" fmla="*/ 0 w 4954083"/>
                <a:gd name="connsiteY2" fmla="*/ 1930755 h 1930754"/>
                <a:gd name="connsiteX3" fmla="*/ 0 w 4954083"/>
                <a:gd name="connsiteY3" fmla="*/ 243081 h 1930754"/>
                <a:gd name="connsiteX4" fmla="*/ 189765 w 4954083"/>
                <a:gd name="connsiteY4" fmla="*/ 1483 h 1930754"/>
                <a:gd name="connsiteX5" fmla="*/ 196793 w 4954083"/>
                <a:gd name="connsiteY5" fmla="*/ 4118 h 1930754"/>
                <a:gd name="connsiteX6" fmla="*/ 213485 w 4954083"/>
                <a:gd name="connsiteY6" fmla="*/ 1675100 h 1930754"/>
                <a:gd name="connsiteX7" fmla="*/ 4954084 w 4954083"/>
                <a:gd name="connsiteY7" fmla="*/ 1679493 h 1930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54083" h="1930754">
                  <a:moveTo>
                    <a:pt x="4954084" y="1679493"/>
                  </a:moveTo>
                  <a:lnTo>
                    <a:pt x="4757291" y="1930755"/>
                  </a:lnTo>
                  <a:lnTo>
                    <a:pt x="0" y="1930755"/>
                  </a:lnTo>
                  <a:lnTo>
                    <a:pt x="0" y="243081"/>
                  </a:lnTo>
                  <a:lnTo>
                    <a:pt x="189765" y="1483"/>
                  </a:lnTo>
                  <a:cubicBezTo>
                    <a:pt x="192400" y="-1153"/>
                    <a:pt x="196793" y="-275"/>
                    <a:pt x="196793" y="4118"/>
                  </a:cubicBezTo>
                  <a:lnTo>
                    <a:pt x="213485" y="1675100"/>
                  </a:lnTo>
                  <a:lnTo>
                    <a:pt x="4954084" y="1679493"/>
                  </a:lnTo>
                  <a:close/>
                </a:path>
              </a:pathLst>
            </a:custGeom>
            <a:solidFill>
              <a:srgbClr val="FBD448"/>
            </a:solidFill>
            <a:ln w="49893" cap="flat">
              <a:solidFill>
                <a:srgbClr val="5595F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99" name="图形 2453"/>
            <p:cNvSpPr/>
            <p:nvPr>
              <p:custDataLst>
                <p:tags r:id="rId2"/>
              </p:custDataLst>
            </p:nvPr>
          </p:nvSpPr>
          <p:spPr>
            <a:xfrm>
              <a:off x="11850" y="6581"/>
              <a:ext cx="1384" cy="277"/>
            </a:xfrm>
            <a:custGeom>
              <a:avLst/>
              <a:gdLst>
                <a:gd name="connsiteX0" fmla="*/ 0 w 834612"/>
                <a:gd name="connsiteY0" fmla="*/ 151109 h 167032"/>
                <a:gd name="connsiteX1" fmla="*/ 74676 w 834612"/>
                <a:gd name="connsiteY1" fmla="*/ 166922 h 167032"/>
                <a:gd name="connsiteX2" fmla="*/ 779264 w 834612"/>
                <a:gd name="connsiteY2" fmla="*/ 88733 h 167032"/>
                <a:gd name="connsiteX3" fmla="*/ 834612 w 834612"/>
                <a:gd name="connsiteY3" fmla="*/ 44806 h 167032"/>
                <a:gd name="connsiteX4" fmla="*/ 256533 w 834612"/>
                <a:gd name="connsiteY4" fmla="*/ 0 h 167032"/>
                <a:gd name="connsiteX5" fmla="*/ 0 w 834612"/>
                <a:gd name="connsiteY5" fmla="*/ 151109 h 167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4612" h="167032">
                  <a:moveTo>
                    <a:pt x="0" y="151109"/>
                  </a:moveTo>
                  <a:cubicBezTo>
                    <a:pt x="0" y="151109"/>
                    <a:pt x="64133" y="163408"/>
                    <a:pt x="74676" y="166922"/>
                  </a:cubicBezTo>
                  <a:cubicBezTo>
                    <a:pt x="85218" y="170437"/>
                    <a:pt x="779264" y="88733"/>
                    <a:pt x="779264" y="88733"/>
                  </a:cubicBezTo>
                  <a:lnTo>
                    <a:pt x="834612" y="44806"/>
                  </a:lnTo>
                  <a:lnTo>
                    <a:pt x="256533" y="0"/>
                  </a:lnTo>
                  <a:lnTo>
                    <a:pt x="0" y="151109"/>
                  </a:lnTo>
                  <a:close/>
                </a:path>
              </a:pathLst>
            </a:custGeom>
            <a:solidFill>
              <a:srgbClr val="996E00">
                <a:alpha val="50000"/>
              </a:srgbClr>
            </a:solidFill>
            <a:ln w="87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00" name="图形 2453"/>
            <p:cNvSpPr/>
            <p:nvPr>
              <p:custDataLst>
                <p:tags r:id="rId3"/>
              </p:custDataLst>
            </p:nvPr>
          </p:nvSpPr>
          <p:spPr>
            <a:xfrm>
              <a:off x="5786" y="3747"/>
              <a:ext cx="7889" cy="2799"/>
            </a:xfrm>
            <a:custGeom>
              <a:avLst/>
              <a:gdLst>
                <a:gd name="connsiteX0" fmla="*/ 0 w 4757290"/>
                <a:gd name="connsiteY0" fmla="*/ 0 h 1687673"/>
                <a:gd name="connsiteX1" fmla="*/ 4757291 w 4757290"/>
                <a:gd name="connsiteY1" fmla="*/ 0 h 1687673"/>
                <a:gd name="connsiteX2" fmla="*/ 4757291 w 4757290"/>
                <a:gd name="connsiteY2" fmla="*/ 1687674 h 1687673"/>
                <a:gd name="connsiteX3" fmla="*/ 0 w 4757290"/>
                <a:gd name="connsiteY3" fmla="*/ 1687674 h 1687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57290" h="1687673">
                  <a:moveTo>
                    <a:pt x="0" y="0"/>
                  </a:moveTo>
                  <a:lnTo>
                    <a:pt x="4757291" y="0"/>
                  </a:lnTo>
                  <a:lnTo>
                    <a:pt x="4757291" y="1687674"/>
                  </a:lnTo>
                  <a:lnTo>
                    <a:pt x="0" y="1687674"/>
                  </a:lnTo>
                  <a:close/>
                </a:path>
              </a:pathLst>
            </a:custGeom>
            <a:noFill/>
            <a:ln w="49893" cap="flat">
              <a:solidFill>
                <a:srgbClr val="5595F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pic>
          <p:nvPicPr>
            <p:cNvPr id="2542" name="图片 2541" descr="卡通人物&#10;&#10;描述已自动生成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5" y="3698"/>
              <a:ext cx="2533" cy="3161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>
              <p:custDataLst>
                <p:tags r:id="rId6"/>
              </p:custDataLst>
            </p:nvPr>
          </p:nvSpPr>
          <p:spPr>
            <a:xfrm>
              <a:off x="5475" y="3939"/>
              <a:ext cx="6951" cy="22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pPr indent="457200" algn="just" fontAlgn="auto">
                <a:lnSpc>
                  <a:spcPct val="110000"/>
                </a:lnSpc>
              </a:pPr>
              <a:r>
                <a:rPr lang="zh-CN" altLang="en-US" sz="3200" b="1" spc="200">
                  <a:solidFill>
                    <a:srgbClr val="FF0000"/>
                  </a:solidFill>
                  <a:uFillTx/>
                  <a:latin typeface="微软雅黑" panose="020B0503020204020204" charset="-122"/>
                  <a:ea typeface="微软雅黑" panose="020B0503020204020204" charset="-122"/>
                </a:rPr>
                <a:t>先分类</a:t>
              </a:r>
              <a:endParaRPr lang="zh-CN" altLang="en-US" sz="3200" b="1" spc="20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</a:endParaRPr>
            </a:p>
            <a:p>
              <a:pPr indent="457200" algn="just" fontAlgn="auto">
                <a:lnSpc>
                  <a:spcPct val="110000"/>
                </a:lnSpc>
              </a:pPr>
              <a:r>
                <a:rPr lang="zh-CN" altLang="en-US" sz="3200" b="1" spc="200">
                  <a:solidFill>
                    <a:srgbClr val="FF0000"/>
                  </a:solidFill>
                  <a:uFillTx/>
                  <a:latin typeface="微软雅黑" panose="020B0503020204020204" charset="-122"/>
                  <a:ea typeface="微软雅黑" panose="020B0503020204020204" charset="-122"/>
                </a:rPr>
                <a:t>再汇总</a:t>
              </a:r>
              <a:endParaRPr lang="zh-CN" altLang="en-US" sz="3200" b="1" spc="20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6" name="图片 5" descr="32313630303832323b32313630303238333b6ce8610f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876425" y="4504055"/>
            <a:ext cx="914400" cy="914400"/>
          </a:xfrm>
          <a:prstGeom prst="rect">
            <a:avLst/>
          </a:prstGeom>
        </p:spPr>
      </p:pic>
      <p:sp>
        <p:nvSpPr>
          <p:cNvPr id="7" name="椭圆形标注 6"/>
          <p:cNvSpPr/>
          <p:nvPr/>
        </p:nvSpPr>
        <p:spPr>
          <a:xfrm>
            <a:off x="6478270" y="646430"/>
            <a:ext cx="1722120" cy="776605"/>
          </a:xfrm>
          <a:prstGeom prst="wedgeEllipseCallout">
            <a:avLst>
              <a:gd name="adj1" fmla="val -46275"/>
              <a:gd name="adj2" fmla="val 75265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 b="1"/>
              <a:t>排序</a:t>
            </a:r>
            <a:endParaRPr lang="zh-CN" altLang="en-US" sz="3200" b="1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 b="1">
                <a:solidFill>
                  <a:schemeClr val="accent5">
                    <a:lumMod val="50000"/>
                  </a:schemeClr>
                </a:solidFill>
              </a:rPr>
              <a:t> Excel 图表</a:t>
            </a:r>
            <a:endParaRPr lang="en-US" altLang="zh-CN" b="1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1．数据透视表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 sz="2000"/>
              <a:t>数据透视表（Pivot Table）是一种交互式的表，可以进行某些计算，如求和与计数等，可以动态地改变它们的版面布置，以便按照不同方式分析数据，也可以重新安排行号、列号和页字段。每一次改变版面布置时，数据透视表会立即按照新的布置重新计算数据。另外，如果原始数据发生更改，则可以更新数据透视表。数据透视表是一个功能强大的数据分析工具，通过数据透视表可以快速分类汇总大量的数据，并可以根据用户需求，快速变换统计分析维度，以查看统计结果</a:t>
            </a:r>
            <a:endParaRPr lang="zh-CN" altLang="en-US"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br>
              <a:rPr lang="zh-CN" altLang="en-US"/>
            </a:br>
            <a:r>
              <a:rPr lang="zh-CN" altLang="en-US"/>
              <a:t>4．Excel2016文件新建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方法1：选择“文件”选项卡“新建”，在右侧出现的列表中选择“空白工作簿”，单击即可创建。</a:t>
            </a:r>
            <a:endParaRPr lang="zh-CN" altLang="en-US"/>
          </a:p>
          <a:p>
            <a:r>
              <a:rPr lang="zh-CN" altLang="en-US"/>
              <a:t>方法2：单击快速访问工具栏上的按钮。如图4- 5创建新工作簿所示。</a:t>
            </a:r>
            <a:endParaRPr lang="zh-CN" altLang="en-US"/>
          </a:p>
          <a:p>
            <a:r>
              <a:rPr lang="zh-CN" altLang="en-US"/>
              <a:t>方法3：键盘命令操作：&lt;Ctrl&gt;+&lt;N&gt;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创建数据透视表步骤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/>
              <a:t>(1) 整理数据</a:t>
            </a:r>
            <a:endParaRPr lang="zh-CN" altLang="en-US"/>
          </a:p>
          <a:p>
            <a:r>
              <a:rPr lang="zh-CN" altLang="en-US"/>
              <a:t>(2) 数据处理</a:t>
            </a:r>
            <a:endParaRPr lang="zh-CN" altLang="en-US"/>
          </a:p>
          <a:p>
            <a:r>
              <a:rPr lang="zh-CN" altLang="en-US"/>
              <a:t>(3)创建数据透视表</a:t>
            </a:r>
            <a:endParaRPr lang="zh-CN" altLang="en-US"/>
          </a:p>
        </p:txBody>
      </p:sp>
      <p:pic>
        <p:nvPicPr>
          <p:cNvPr id="218" name="图片 21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37660" y="3737610"/>
            <a:ext cx="7571740" cy="2030095"/>
          </a:xfrm>
          <a:prstGeom prst="rect">
            <a:avLst/>
          </a:prstGeom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2．图表分析工具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 sz="2000"/>
              <a:t>xcel 图表是 Excel 的一个亮点，无须复杂的编程即可制作规范美观的分析图。直接通过表格很难看出有用的信息，但是如果使用图表就可以很直观地表现数据的价值</a:t>
            </a:r>
            <a:endParaRPr lang="zh-CN" altLang="en-US" sz="2000"/>
          </a:p>
        </p:txBody>
      </p:sp>
      <p:pic>
        <p:nvPicPr>
          <p:cNvPr id="228" name="图片 22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098675" y="2911475"/>
            <a:ext cx="7797800" cy="2042795"/>
          </a:xfrm>
          <a:prstGeom prst="rect">
            <a:avLst/>
          </a:prstGeom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设置图表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 sz="2000"/>
              <a:t>选中图表后，在选项卡中会出现“图表工具”，包含有“图表设计”和“格式”命令组。可以对图表进行“样式”、“格式”等相关设置。</a:t>
            </a:r>
            <a:endParaRPr lang="zh-CN" altLang="en-US" sz="2000"/>
          </a:p>
        </p:txBody>
      </p:sp>
      <p:pic>
        <p:nvPicPr>
          <p:cNvPr id="230" name="图片 23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138045" y="2768600"/>
            <a:ext cx="2357120" cy="2345690"/>
          </a:xfrm>
          <a:prstGeom prst="rect">
            <a:avLst/>
          </a:prstGeom>
        </p:spPr>
      </p:pic>
      <p:pic>
        <p:nvPicPr>
          <p:cNvPr id="231" name="图片 23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304155" y="3348990"/>
            <a:ext cx="6477000" cy="2780665"/>
          </a:xfrm>
          <a:prstGeom prst="rect">
            <a:avLst/>
          </a:prstGeom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 b="1">
                <a:solidFill>
                  <a:schemeClr val="accent5">
                    <a:lumMod val="50000"/>
                  </a:schemeClr>
                </a:solidFill>
              </a:rPr>
              <a:t>Excel 打印设置</a:t>
            </a:r>
            <a:endParaRPr lang="en-US" altLang="zh-CN" b="1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1．页面设置</a:t>
            </a:r>
            <a:endParaRPr lang="zh-CN" altLang="en-US"/>
          </a:p>
        </p:txBody>
      </p:sp>
      <p:pic>
        <p:nvPicPr>
          <p:cNvPr id="247" name="图片 247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977515" y="2656205"/>
            <a:ext cx="5857875" cy="2000250"/>
          </a:xfrm>
          <a:prstGeom prst="rect">
            <a:avLst/>
          </a:prstGeom>
        </p:spPr>
      </p:pic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2．设置打印区域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 sz="2000"/>
              <a:t>若想只打印部分内容，我们可以设置打印区域，具体操作如下：</a:t>
            </a:r>
            <a:endParaRPr lang="zh-CN" altLang="en-US" sz="2000"/>
          </a:p>
          <a:p>
            <a:r>
              <a:rPr lang="zh-CN" altLang="en-US" sz="2000"/>
              <a:t>① 选中需要打印的区域；</a:t>
            </a:r>
            <a:endParaRPr lang="zh-CN" altLang="en-US" sz="2000"/>
          </a:p>
          <a:p>
            <a:r>
              <a:rPr lang="zh-CN" altLang="en-US" sz="2000"/>
              <a:t>② 选择“页面布局”→ “打印区域”→ “设置打印区域”</a:t>
            </a:r>
            <a:endParaRPr lang="zh-CN" altLang="en-US" sz="2000"/>
          </a:p>
        </p:txBody>
      </p:sp>
      <p:pic>
        <p:nvPicPr>
          <p:cNvPr id="248" name="图片 24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255010" y="3249930"/>
            <a:ext cx="5920105" cy="2990850"/>
          </a:xfrm>
          <a:prstGeom prst="rect">
            <a:avLst/>
          </a:prstGeom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br>
              <a:rPr lang="zh-CN" altLang="en-US"/>
            </a:br>
            <a:r>
              <a:rPr lang="zh-CN" altLang="en-US"/>
              <a:t>3．隐藏</a:t>
            </a:r>
            <a:r>
              <a:rPr lang="en-US" altLang="zh-CN"/>
              <a:t>/</a:t>
            </a:r>
            <a:r>
              <a:rPr lang="zh-CN" altLang="en-US"/>
              <a:t>取消隐藏行或列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 sz="2400"/>
              <a:t>我们可以隐藏一些不需要显示的行或列，隐藏的内容是不会被打印出来的，具体 操作如下：</a:t>
            </a:r>
            <a:endParaRPr lang="zh-CN" altLang="en-US" sz="2400"/>
          </a:p>
          <a:p>
            <a:r>
              <a:rPr lang="zh-CN" altLang="en-US" sz="2400"/>
              <a:t>① 选择需要隐藏的行或列；</a:t>
            </a:r>
            <a:endParaRPr lang="zh-CN" altLang="en-US" sz="2400"/>
          </a:p>
          <a:p>
            <a:r>
              <a:rPr lang="zh-CN" altLang="en-US" sz="2400"/>
              <a:t>② 右键单击行或列，选择“隐藏”</a:t>
            </a:r>
            <a:r>
              <a:rPr lang="en-US" altLang="zh-CN" sz="2400"/>
              <a:t>/“</a:t>
            </a:r>
            <a:r>
              <a:rPr lang="zh-CN" altLang="en-US" sz="2400"/>
              <a:t>取消隐藏</a:t>
            </a:r>
            <a:r>
              <a:rPr lang="en-US" altLang="zh-CN" sz="2400"/>
              <a:t>”</a:t>
            </a:r>
            <a:r>
              <a:rPr lang="zh-CN" altLang="en-US" sz="2400"/>
              <a:t>即可。</a:t>
            </a:r>
            <a:endParaRPr lang="zh-CN" altLang="en-US" sz="2400"/>
          </a:p>
        </p:txBody>
      </p:sp>
      <p:pic>
        <p:nvPicPr>
          <p:cNvPr id="249" name="图片 24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750300" y="2490470"/>
            <a:ext cx="2869565" cy="386651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UNIT_TABLE_BEAUTIFY" val="smartTable{f2aeecaf-9455-47f1-b4dc-d736d4b944c9}"/>
  <p:tag name="TABLE_ENDDRAG_ORIGIN_RECT" val="587*222"/>
  <p:tag name="TABLE_ENDDRAG_RECT" val="95*106*587*222"/>
</p:tagLst>
</file>

<file path=ppt/tags/tag37.xml><?xml version="1.0" encoding="utf-8"?>
<p:tagLst xmlns:p="http://schemas.openxmlformats.org/presentationml/2006/main">
  <p:tag name="KSO_WM_UNIT_TABLE_BEAUTIFY" val="smartTable{c7f45429-9639-459a-b7f1-2b538f2972bf}"/>
  <p:tag name="TABLE_ENDDRAG_ORIGIN_RECT" val="564*201"/>
  <p:tag name="TABLE_ENDDRAG_RECT" val="119*114*564*201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COMMONDATA" val="eyJoZGlkIjoiNDA2ZmJiMzRiMjc2ZDgzNGNiYWU1ZjliYThhM2I4OWYifQ=="/>
  <p:tag name="KSO_WPP_MARK_KEY" val="c4899cec-1865-4c7e-b8bc-4952c929ff91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item1.xml><?xml version="1.0" encoding="utf-8"?>
<s:customData xmlns="http://www.wps.cn/officeDocument/2013/wpsCustomData" xmlns:s="http://www.wps.cn/officeDocument/2013/wpsCustomData">
  <extobjs>
    <extobj name="C9F754DE-2CAD-44b6-B708-469DEB6407EB-1">
      <extobjdata type="C9F754DE-2CAD-44b6-B708-469DEB6407EB" data="ewoJIkZpbGVJZCIgOiAiMjI4ODUwMjI4OTI5IiwKCSJHcm91cElkIiA6ICI4NDQ1NDk5MiIsCgkiSW1hZ2UiIDogImlWQk9SdzBLR2dvQUFBQU5TVWhFVWdBQUE0Z0FBQUgrQ0FZQUFBRGVWQ0E3QUFBQUNYQklXWE1BQUFzVEFBQUxFd0VBbXB3WUFBQWdBRWxFUVZSNG5PemRkM2pWOWQzLzhlZVoyWU9FUUVJWUNTT01zUGVVUFN3Z0lOYUpzN1pWbkxVL2UxZHJ0YTMyN3QwNnFuVlZyVnB4Z0NJaUlBaXk5NTRCd3Q0aGdaQ1FlWktjK2ZzaklTWmtuVUF3SkhrOXJzdExPTi9QOS9OOW4wUGd5aXVmWmNqTnpmVWdJaUlpSWlJaURaNnh0Z3NRRVJFUkVSR1I2NE1Db29pSWlJaUlpQUFLaUNJaUlpSWlJbEpFQVZGRVJFUkVSRVFBQlVRUkVSRVJFUkVwb29Bb0lpSWlJaUlpZ0FLaWlJaUlpSWlJRkZGQUZCRVJFUkVSRVVBQlVVUkVSRVJFUklvb0lJcUlpSWlJaUFpZ2dDZ2lJaUlpSWlKRkZCQkZSRVJFUkVRRVVFQVVFUkVSRVJHUklncUlJaUlpSWlJaUFpZ2dpb2lJaUlpSVNCRUZSQkVSRVJFUkVRRVVFRVZFUkVSRVJLU0lBcUtJaUlpSWlJZ0FDb2dpSWlJaUlpSlNSQUZSUkVSRVJFUkVBQVZFRVJFUkVSRVJLYUtBS0NJaUlpSWlJb0FDb29pSWlJaUlpQlJSUUJRUkVSRVJFUkZBQVZGRVJFUkVSRVNLS0NDS2lJaUlpSWdJb0lBb0lpSWlJaUlpUlJRUVJVUkVSRVJFQkZCQUZCRVJFUkVSa1NJS2lDSWlJaUlpSWdJb0lJcUlpSWlJaUVnUkJVUVJFUkVSRVJFQkZCQkZSRVJFUkVTa2lBS2lpSWlJaUlpSUFBcUlJaUlpSWlJaVVrUUJVVVJFUkVSRVJBQUZSQkVSRVJFUkVTbWlnQ2dpSWlJaUlpS0FBcUtJaUlpSWlJZ1VVVUFVRVJFUkVSRVJRQUZSUkVSRVJFUkVpaWdnaW9pSWlJaUlDS0NBS0NJaUlpSWlJa1VVRUVWRVJFUkVSQVFBYzIwWElDSWlJaUpYTGpjem5leTA4OWl5TW5BNjdMaGR6dG91U2VTNlpUU1pNVnVzK0FlSEVoVGVoSUNRc05vdTZicGp5TTNOOWRSMkVTSWlJaUpTUGZZOEd5bkhEK0FweUNFc3hKOWdmeCtzSmhOR282RzJTeE81YnJuZEh1d3VGMW0yQXRJemJSaDhBb21NN1lEVno3KzJTN3R1S0NDS2lJaUkxREcyckF5U0RpVVFGZVpQUklpK3NSVzVVcW1aTnBMVGJVVEhkY0UvT0xTMnk3a3VhQTJpaUlpSVNCMWl6N09SZENpQjJLYkJDb2NpVnlraXhKL1lwc0VrSFVyQW5tZXI3WEt1Q3dxSUlpSWlJblZJeXZFRFJJWDVFK1J2cmUxU1JPcUZJSDhyVVdGK3BCdy9VTnVsWEJjVUVFVkVSRVRxaU56TWREd0ZPUm81RktsaEVTRUJlQXB5eU0xTXIrMVNhcDBDb29pSWlFZ2RrWjEybmpDRlE1RnJJaXpZbit5MDg3VmRScTFUUUJRUkVSR3BJMnhaR1FUNys5UjJHU0wxVW5DQUQ3YXNqTm91bzlZcElJcUlpSWpVRVU2SEhhdkpWTnRsaU5STFZwTUpwOE5lMjJYVU9nVkVFUkVSa1RyQzdYTHFuRU9SYThSb05PQjJPV3U3akZxbmdDZ2lJaUlpSWlLQUFxS0lpSWlJaUlnVVVVQVVFUkVSRVJFUlFBRlJSRVJFUkVSRWlwaHJ1d0FSRVJFUnVYN2tGOWpablhpWUEwZFBjU3I1UEJmU004Z3ZzR00wR2duMDg2VnBSQ05hdDR5bWMxeHIyc1UweDJEUXBqa2k5WWtDb29pSWlJaVFtNWZQb3BVYldibHBCdzZIcTh4MXQ5dEZSbll1R2RtNUhEeDJodTlYYlNZaVBKUkpvd2JSdDFzbkJVV1Jla0lCVVVSRVJLUUI4M2c4ck5tNm0yOFdyOGFXVjFDdGUxUFRNdmpQbHd2NVlkMDI3cDM2TTFwR1JWeWpLa1hrcDZJMWlDSWlJaUlObE5QbFlzWTNpL2xzN2cvVkRvY2xuVW82eDkvLy9TbmI5eDZxd2VwRXBEWW9JSXFJaUlnMFFFNlhpOWMvK29wMTJ4SnFwRCs3M2NtL1AvK1dWWnQzMWtoL0lsSTdGQkJGUkVSRUdoaVB4OE5uM3l6aDRMSFROZDczRi9PV3N2ZmdzUnJ2VjBSK0dncUlJaUlpSWczTXlrMDdXTDlqN3pYcDIrT0I5NytjVDJwNnhqWHBYMFN1TFcxU0l5SWlJdEtBNU5oc3pGMjZ0c3AyZ1FHK2RHelRxdHhycDVNdmtKS2FWdUc5ZVhsMjVpeGV6VU4zVHJyaU91dTYvQUk3Ty9ZZVpHQ3ZMbVd1N1Rsd0ZMdkRRYS9PN2JYN2F6WHNPM1FjSHg4ck1kR1JtTTJtMmk2bjNsSkFGQkVSRVdsQUZxN2NSSDZldmNwMjNUdTI0OTZwTjVaN2JjNlNWU3hlVlhGQUJOaWVjSkFqSjgvUXRsWHpLNnF6cmx1NWFTZi8rWElCQWY1K2RPdll0dFMxcjc5ZnhiN0R4L21mWDk5RjMyNGRLKzNINVhiamNybXdtTTFWaGttUHgwT0IzWUdQMVZKaFc0ZkR5VGMvcktGYmh6WjB1T3dIQUpkQ2YyUkVlRlZ2NzVyMVY1azNaOHdoTlQyRGovL3hMR2FUa1kvbmZNL1VzVU9KakFpcmtmNmxrQUtpaUlpSVNBT1JsMjludFplYnlNUTBqOExwZFBMb24xN0g1WEpmMGZOK1dMdkY2NEE0ZGZwelhyVzdkZndJYmhzLzRvcnFxVWxUcHo5SFRQTklYbjMyMFhLdmp4M1NoNlhydHZLZkw3L2o5VDgraHNsVU9PSjFPdms4KzQrY29HZm51Q3JESWNDQkl5ZDUvdlVQcTFYYmgvLzNlMEtEQTh1OVpqUWErR3JoQ29JRC9Nc0V1cmsvckdYRnhoMjgvdHhqUkVkNmQyUkpUZmRYR1g5Zkh3QXNaaE5IVHA1aDllWmQ3RDk4bkw4OS9SREJnZjVYM2I4VVVrQVVFUkVSYVNCMkpSN0M0WEI1MWJadFRITk9KYWRlY1RnRTJIM2dHSG41ZHZ4OHJWNjFEdzBPWk15UXZwVzI2ZHd1OW9ycitTa1pqVWJ1bWpTYUl5ZVRjTHJjeFFIeDJ4L1dZakdiZWZEV0NWNzEwNnhwWXg2N2R5cFdzeG1Ec2ZMdFE5eHVOM2FIQTM4L253cmJYS3JEYUNyZDE0WDBERlp2M2tYM290SE9wSlRVVXRlYk5HNkV4VncyT3RSMGY1WHg5L010L25XWDltMllmdGRrM3B3eGgzbEwxM0wzbExIVjZrc3Fwb0FvSWlJaTBrQWtIajdoVlR0Zlh3dFJFZUVzMjdqdHFwN25kcms1ZlBJMFhkdTM4YXA5YUhEZ2RURTZlRFZtZkxPWWVjdldsWHJ0cTRVcnlyU2IvdnhyeGI4ZVAzd0FEL3g4ZkxuOU5Rb0pZbGkvSGxkZFYzNkJIYlBKaE1sVWZzajg5TnNmY0RpZDdOaDNpQjM3U3A5bkdSSVV3SHQvZmZxYTluZm8rR2tNQmdObWt3a3FtRW5yS2ZyLzhUUEorUG42MEtwNUpQZmVQSTc0ZHJFa0hqMUp5MlpOQ1NnUkl1WEtLQ0NLaUlpSU5CQ25rbE9yYmdURU5vL0dhRFRRS0NpSTMvN3lka0tEQWtqTHlHYm4za09zMjc2bldxT0twNVBQZXgwUTZ3TnowYWpZdjU1L290VHJqLy9sRGNZUEg4RFl5MFpJSC8vTEd6OUpYWDk0OVgxT25Fa3AvdjM3TStmei9zejVqQm5TaDY0ZDJySitld0xCZ2Y3ODdlbGZGNjhaVEUzUDRQRS92OEhFa1lQS2pQYlZkSDkvZis5ek1ySnl2SG92ZjN6dFArVysvcGNuZjBGOFhOMFlZYjZlS1NDS2lJaUlOQkJwbVpsZXRXdlRNZ3FBWHAzYmMvRDRLWTZmU1NZbU9vcHBVOFl3b0ZjOHI3dy9DNmZMdTZtcWFlbFpWMXh2WlJLUG5PQ1AvL3lROE5CZzNuaitDWHg5Q3FleE9wMHVudjYvZHppZGZKNFhmL01MT3JhTktYNTl3Zkwxck5xeWkrVHphZmo1V09uY3ZqWFRKbzBocXNtUG02aDRQQjRXcjk3TXNnM2JTRHAzQVIrcmhmaDJzZHcrWVNRdG16V3RzcTVMSTJybHJia0xEZ3lvMWxxOC9BSTdGck1KbzlIbzlXNm5IbzhIcDdQd3o4WmkrZkZiL2Nmdit6a0FTMVp2WnNuYUxkdzZmZ1FEZXNSekp2azhiMzR5aDRrakI5RzBjU05lL2MrWHZQVGJYMksxbUhuNzA3azBiaFRDaE9FRHl6eW5wdnQ3Nm9IYndBQW1veEZqQlZOcHQreEpaTzZTTlR3eWJRck5vNW9VdjErM3g0UGQ3cUJWZEtSWG41RlVUZ0ZSUkVSRXBJRW95Szk2OTFLQTRLQUFVbExUK1BjWDgwdXRIYnQxd2doR0Qrck5pSUU5K1dIdFZxLzZ5aS9JdjZKYXE5S3hiUXczRHUzSG9sV2JtUFhkY3U0cjJuRjExc0xsbkRwN2pzbWpoeFNIUTVmYnpVdHZmMExDd1dQRU5JOWs0b2lCWkdUbnNIYnJIdllkT3M0L2Z2OHdUY0liQWZENng3Tlp0MjBQN1dLYU0ySDRRREp6Y2xtL0xZRmQrNC93d3VQMzBiNTF5MHJyTWhZRnVjdlgzQUZrNWVTVyszcEZudjYvZHpoNzdvTFg3VXU2WStJb2JybHhXUEh2V3hXRjJ4TkpoYU4rb2NHQmhBUUZFaFVSemgwM1pYUGpEZjB3bVl4czJaM0lYOStlUVpQd1JodzRkcEsvUHZYTFVrSHpXdlhuemNoZmZvR2R1VXZXNE90akpTNjJSYlUvRS9HT0FxS0lpSWhJQTJFeW1ZcEhseXJ6eGJ4bDViNyt6ZmVyNmQ4OW5vRzl1bmdkRU0wbTc3L2R6TWpLNGN0eTF1dVZWSEtONHJUSlk5aSs5eENMVm01a2VQOGUyQjFPNWkxZFI2dm9TTzZZT0txNDNmTDEyMGs0ZUl6QnZidnk1UDAvTHg2TjY5MmxBNjk4TUpPdnYxL0Y5R2xUV0w4OWdYWGI5akJwOUJEdUtiSHB5ZVJSZzNubTVmZDRjOFljM256aHlVcEg4eTVkSzIvcTZNS1ZHMW00Y3FOM0h3WXdhbUF2OGdyc21JcEdFTE55Y2xtNGNpTmRPN1Fodm1pem5wa0xsdEcrZFV0NnhzY0JoU05xRHFlejNBQ1ZtcDdCb2VPbkFaaS9iQjFMMTIzbDVkOVBaK0tJSDBmMEhyeDFBays4K0MvMkhUN09uVGVOb2sycjZBcnJxK24rY214NUdBd0dUSmVOSUxyY2J1eDJSL0VJN3VscWhHeXBQZ1ZFRVJFUmtjdTRYRzZPSDcxQTR2NWt6aVpsa0oyWlQwNU9BUjZQcCtxYnI2RTdKZ1ZkMWYxQkFYNWN6UFJ1blZkNW5DNFhaMUxPRXhmai9laE5RSUNmMTIwenNuTEszZENscEpJQjBjZHE1WkZwVTNqaGpZOTRmOVlDY214NUdJMEducmp2bGxJSHFhL2R1aHVBZTI4ZVZ5cmNEZWdSenkwM0RxTkYwWFRGNVJ1MjQrZnJ3NTBsd2lVVVRoY2ROYmdQODVhdTVjQ3hVM1M4N0RpSGtpNTlqY3g1NTZWU3IwK2QvbHlaVWIxTHIxZGswdWdocFg1L092bDhZVUJzMzRZcFkyOEFDZ05pMjFiUlpmb3R6NHFOT3dnSzhDY3JKNWR1SGRyeXc3cXRyTjI2bXh2NmRzZmxkck5xMDA0K24vY0R6WnFFRTk0b2hGbmZyZUJNeWdWdUhOcXYzTUJaMC8yOVBlTWJ0dXhKTExkMmk5bk1ySC85aWNhTlFqaDZNcW5LOXlwWFRnRlJSRVJFcElqYjdXSG45bE9zV0pwSVRuWUJmbjRXV3NhRTB5dzZsSUFBcTlmcndLNmRzMWQxZDJSRVk2OENvc2xreEd3MlUxQlFka3FxMldUeWV2MGhRRlExRGpHdjdGekJpc1RIeFRKMlNGOFdyOWtNd04xVHhwWlppM1l5S1lYR1lhR0VoUWFYdWIva1NPUHgwMmV4bU0zTVdiSzZUTHZrb3FtZUowNG5WeG9RWGU0clB4YWtLcmE4d3VtNmw5WmJWa2VCM2NIaTFac1llME0vWmk5YVNhdm1rVXdZTVpEY3ZBSStuN2VVbFp0MllNdkw1NlpSZzVrNmRpZ1dpNW1WbTNZd2MvNHkxbXpaUlhob01PT0hEeWdPclRYZEg4Q2swWU1aTWJBWEpxT1JwZXUzc21WM0luK1lmZzl1anh0SDBjaDNwM1l4YkU4NGlNdnRMalBTS0RWREFWRkVSRVFFeUxob1k5Wm5XMGcrbTBuSCtDajZEMnhOeTVod2pNYmFEb1UvT3JEcDZnSmkyMWJOU0R4eW90STJZU0ZCL09XcFg3QnE4MjYrWHJTeTFEVmZQeXN4emFNNG5YemUrMmRXWTdUeFN2WHZFVjhjRU10YkkyakxMeUM4VVVpVi9lVGE4bkc1M1pXT1l1Ylk4aXJ0dytGd0F1V1BETTVjc0l5WkM4cWZ2dXVONVBOcFFPRVpndFcxWk0xbUN1d09mamFzUDdPTC9senZtM29qcjN3d2s4TW56dEMxUXh2R0R1bExTRkFBYVJtRm14bDFiTk9LUHo1MkgydTM3bUg3M2dPbFB0dWE3ZytnUTRuZ3ZTdnhNQUE5TzhlVmF0T3RRMXZXYk5sTjRwRVRkSTVyWGUzUFFhcW1nQ2dpSWlJTjNza1RhY3o2ZEFzK3ZoWWVmSGdJTFZwNlArcFZsM1RyMkk0Rnl6ZFUyaVk5TTVzTEZ6TVoycmNicXpmdkpEVXRBeWdjVmJ4bnlqZ3NaaE9iZHU3ejZua1I0YUhWR2tHOEVnNkhrdysrWElEVllnSGduYy9tOHRxemo1YmFDTVhmMTRlOC9JSnk3eSt3Ty9DeEZ0N3I2Mk1sSkNpUU4vLzA1QlhYYzlPb3dZd1kwTFBNNnhVZGN3RVFHT0R2VmQ5N0RoN0ZZREJVZTRPV3JCd2JYMysvaW5FMzlDTTRNS0RVdGNmdXZRV3J4Y3dkVC95WjFadDNWZGpIRjYrL1VQdzUxWFIvMWRHclMzdU1SaU9yTnUxU1FMeEdGQkJGUkVTa1FidVFtc1BuLzkxRVZIUW90OS9WQnovLzZrL2ZxeXRhTm10Q3kraW1uRW82VjJtN21mT1g4dVQ5dC9LSDZYZXo1K0JSN0hZbm5kckZFQkVXeXY0angxbXpwZUp2L0VzYTNMdmJOWitXTy9PNzVTU2xwREp0MGhoY2JuZmhLTjEzeTB0dE10TXlPcElEUjArU2taVkRhSEJncWZ0LzkvZDN5Yzh2NEwyL1BrMnI2RWdPSER0RmRxNk5vTXRDMjQ2OWh6aDA0alNEZTNlbGVUbEhWUlRZSFZqTUprS0NBZ2dKQ2loekhTbys1dUxTeGpKdXQ2ZkMwSlJqeTJQTDdrUTZ0R2xWcHJhcUpKKy9RSUMvWC9HNnhaSXVQYzlpTWRPL1J6eVAzVHUxMVBWUDVuelB3cFVic1pSWTAxblQvVlZIVUlBL3ZUdTNaOE9PQktaTkhsUG16MU91bmdLaWlJaUlORmdGQlU1bWZycVpvR0JmN3J5bkh6NCs5ZnRiSTRQQndNMWpoL0w2UjE5VjJ1N2dzVE84OVBZTUpvMFpRbzlPY1ZndEZsSXVwUFBWb3BXczJMQWRsNnZxZFhhaFFRR01IRmgySkswbUhUNXhoZ1hMMTlPeVdWTnVHalVJajZkd1E1b0Z5OWN6b0VjODdXS2FBekMwYnpjU2o1emc4L2xMZVdUYWxPTDd0K3hKNUV6eWVVWU03QVhBOEFFOTJYL2tCQi9OWHNUajkwNHREcmNaV1RtOCs4VzNaR2JsbERzNkNQRHNLKytWT2ppK1BGVk5NUjA1c0JmVFM5UlgwcXdGeThqTEx5aTFRMmhsanA5T0pyWkY0WG1XN1Z1MzVGL1BQMUh1OFJLWEdJMEdERVhuRUpaLy9jZlhhN3EvcXB4SlNXWHZvV1BrMnZLWk9tNG9FMFlNWk11ZVJHWjl0NXlIN3B3RXdLenZsdE9oZFV1NmRXeDdIYXdWcnR2cTk3K0NJaUlpSXBWWXYrWUlGOU50UFBMazhIb2ZEaStKYnhkRHA3WXg3SzlpTFdKU3lnWGVtVEgzaXA4emFjd04xWjVDNk0weEY1M2J4UklmRjR2RDZlU3RHWFB3ZUR3OGRPY2tUS2JDRWFsZjN6bUo1Ly81SVc5OStnMnZQRE1kaTluTXlJRzkyTGh6SHlzMmJPZjAyWE4wYnQrYXRJdFpyTitlUUZob2NQR3VwY1A3OTJEcjdrVFdiTm5GaVRQSjlJaVB3KzV3c0dGN0Fwblp1ZHcxYVhUeGVZbVhtemhpRUhuNUJSaE41UWVmOTJmT3AwL1hEdlNJanl0enplMzI0SEs1YU5hMGNibjNMbDIzbGU5WGI2WjdwM2IwNjk2cHpQWExkOWUxNWVYenU3Ky95NkJlWFhqeS9zSUQ3U3NMY3dBR3FoZXFhcnEvU3h3T0p5ZVNVa2dxMmhUby90LzlqYXljWEFJRC9CamF0enRRdURGUjd5NGRXTForRzcwNnQ2ZFAxdzRrSGpuSjdFVXJlZTI1eDRyUGFKUXIwekQrSlJRUkVSRzVUSFoyUGh2V0hhRlAveGpDR3plc2FXcjMzRHlPbDk3NWhKeWN5amRjdVZJOXU4UXhxRmZuYXQvbnpURVhqQjlCZkZ3c1h5NWN3Wm1VVk1ZTTZWTnFzNU5PYldNWU1hQW55emRzNTh1Rks1ZzJhUXhHbzVGbkg3NmJlY3ZXc21yekxoWXNYNCsvcnc5RGVuZmxya21qYVJSU2VIeUl3V0RnNlYvZHdhSlZtMWl4Y1FlTFZtM0VhREFRMHp5S0IyK2J5TUNlRmIrbllmMTdWSGpON1hiei9zejV0RzNWdk53MWlCVXBzTnY1Zk41U0ZxN2NTTE1talhuaXZwK1hhV094bU5tNS96QTc5eDh1M3QxMDQ0Njl1TjF1b3BxRWUvMHNqOGZEbWkyN1diTmxkNFhYcXpNeVY5Myt0aVVjNUpOdnZpY2xOUjIzMjQyUDFVci83cDNvM3FrZDhYR3hOR3RTT2p6LzhyWUpIRGgya2pmK081c0hidmtaSjVLUzhmUDFvVVU1VTNpbGVoUVFSVVJFcEVGSzJKMkUwK0ZtOE5CMnRWM0tUeTY4VVRDUFRMdVpseitZaWR1TDZhTFYwYUpaRXg2NFpYeTFwL2xkZm01Z1ZhWk5Hc08wU1dQS3ZUWjkycFF5VXpYTlpoTlR4dzFqNnJoaGxmWnJOQnFaTUdJZ0U2cVl5bG1kZWgzT3dwMU5xM004U09MUmsvemp2Yy9KeXJIUnRsVTAvL1BRTklJRHk2NDlITnEzTzh2V2IrT2x0ejRwOVhwczg2aHkzOE9sWXpqY2JrK1oxM3QzNlZCcTdTYkFOMHZXc0dyelRsd3VkNm16Sld1NnYwNXRXNUdWblV2M1RtMFoxcThIZmJwMktONTRxRHlOdzBKNTl1RzdlZW50R2J6OVdlRkk5N0IrUGFvMWRWWEtwNEFvSWlJaURWTGl2bVJhdGdvaktNaTN0a3VwRlcxYlJmUG8zVk40ZjlaODh2TWROZEpuVEl0SUhwMTI4eFh0VGxtZjVlWGJhZGEwTVg2K1BsN2YwN0ZOSzI0YU9SaW55OFdVTVRlVUc4NEFIcjVyTWorL2NSaTJFcnUwbXMwbW9pTEN5dzNwZHJzREg2c1Y5MlhuTllZRUJSSVpFVlptRTUyWTVwRzBTVzZHeSszQ1ROa2FhcW8vZno5ZjN2L2ZwL0d4ZXI5SlZQdldMWG4xMlVlWXYzdzl1Ylo4N3BwYy9nOE1wSG9NdWJtNW5xcWJpWWlJaU5RZkxwZWJGLys0Z09Hak9qQjBSUHZhTHNkckJ6YXRvRWU3cUJydDgrejVOTjcrWkE3bjB6T3VxcDhCUFR0eHo1UnhtTTBhZjVDNmErZmhaRHIwSDFIYlpkUXEvUTBXRVJHUkJpYzdLeCtQQjBJYlZlKzRnUHFvV1pOd25uL2lmcGF1MzhyaTFWc29LTEJYNy83SXh0d3liaWlkNDFwcjkwaVJla0FCVVVSRVJCcWM3T3g4QUFJQ3ZaL3lWNS81V0MxTUdENlFHL3AwWTlYbVhXemRmWUNVMUxRSzJ4dE5SdHJIdG1SZ3ozajZkTzJJcVlLZE8wV2s3bEZBRkJFUmtRYkg1U3BjWVZQUnVxNkdLamd3Z0p0R0R1S21rWVBJeU03aFRQSjVVdE16eU10M1lESVpDZkR6cFVsNEtESE5vN0JXY2N5QmlOUk4rcHN0SWlJaUltV0VCZ1VTR3RTd2p2OFFFZEI4QUJFUkVSRVJFUUVVRUVWRVJFUkVSS1NJcHBnMlFMbVo2V1NubmNlV2xZSFRZY2Z0Y3RaMlNWSVBHRTFtekJZci9zR2hCSVUzSVNBa3JMWkxFaEVSRVpGcVVrQnNRT3g1TmxLT0g4QlRrRU5ZaUQ5UmtRRllUY0VZamRxU1dxNmUyKzNCN25LUlpjdmh3ckh6cFBrRUVobmJBYXVmdHBBWEVSRVJxU3NVRUJzSVcxWUdTWWNTaUFyeko2SnBSRzJYSS9XUTBXakExMmpHTjhSTWs1QUFVak50bk55M25laTRMdmdIaDlaMmVTSWlJaUxpQmExQmJBRHNlVGFTRGlVUTJ6U1lpQkNONXNoUEl5TEVuOWltd1NRZFNzQ2VaNnZ0Y2tSRVJFVEVDd3FJRFVESzhRTkVoZmtUNUcrdDdWS2tnUW55dHhJVjVrZks4UU8xWFlxSVNMMWdOSmx4dXoyMVhZWkl2ZVIyZXpDYU5NRlNBYkdleTgxTXgxT1FvNUZEcVRVUklRRjRDbkxJelV5djdWSkVST284czhXSzNlV3E3VEpFNmlXN3k0WFpvZ0VWQmNSNkxqdnRQR0VLaDFMTHdvTDl5VTQ3WDl0bGlJalVlZjdCb1dUWkNtcTdESkY2S1N1M1FQc21vSUJZNzlteU1najI5Nm50TXFTQkN3N3d3WmFWVWR0bGlJalVlVUhoVFVqUDFMcHVrV3NoUGROR1VIaVQyaTZqMWlrZzFuTk9oeDJyeVZUYlpVZ0RaeldaY0Ryc3RWMkdpRWlkRnhBU2hzRW5rRlNGUkpFYWxacVppOEUzVU9jNG80Qlk3N2xkVHAxektMWE9hRFRnZGpscnV3d1JrWG9oTXJZRHllazJzbTM2d1p0SVRjak9LeUE1UFkvSTJBNjFYY3AxUVFGUlJFUkVwQTZ4K3ZrVEhkZUY0K2V5U00zTXJlMXlST3EwMU14Y2ppZG5FeDNYQmF1Zjl1MEEwRDZ1SWlJaUluV01mM0FvcmVKN2tYTDhBR21acVlRRit4TWM0SVBWWk5MTUlaRkt1TjBlN0M0WFdia0ZwR2ZaTVBnRTBxcHpMNFhERWhRUVJVUkVST29ncTU4L0xUdjFKRGN6bmV5MDg2U21aT0IwMkRXbFg2UVNScE1aczhXS2YzQW9qVnUzMXByRGNpZ2dpb2lJaU5SaEFTRmgraVpYUkdxTUFxSmNQWU1CbHprQXQ4VWZ0OGtIajlHTXgyREVnQWZjTGt4dU85aHRtQjA1R0R3NjNGZEVSRVJFNUhxbGdDaFh6bURFWVEzQjVSdUt4MUQyS0EwUEJqQWFjUm90WUE3QVNXTk1CZGxZN0JjeHVCeTFVTENJaUlpSWlGUkdBVkd1aU52c2k4Ty9LVzZqcFJwM0dYRDVCT095Qm1MT3U0REZublhONmhNUkVSRVJrZXBUUUpScWMxa0RzZnMxQmNNVjdwSm1NT0wwYndKbVh5eTJWTUJUby9XSmlJaUlpTWlWMFRtSVVpMHVTd0IyLzZzSWh5VTRyY0U0L0JyWFFGVWlJaUlpSWxJVEZCREZheDZUcFRBY1VuUG5Lemw5UW5CYWcydXNQeEVSRVJFUnVYSUtpT0kxdTE4RUdMejdrakY0WEZoczU3eHE2L1J2ak1lbzJjNGlJaUlpSXJWTkFWRzg0ckw0NHpiN2U5bmFnOFYySHJNOTI4dldScHkrT3IrcElnVjJlNFhYWEc3M1ZmWHRjdW5ZRVJFUkVSSDVrUUtpZU1YbDI4aTdoaDQzbHR3VVRJN2M2dlh2RXd3YVJTempkUEo1ZnZIN3Y3TjR6ZVp5ci8vMTdSbTgrY2tjUEo0cjIraG4vckwxVEgvK05kWnUzWDAxWllxSWlJaElQYUh2eUtWS0hxTVpsOG12eW5ZbVp4NW0yM21NYmdjZW94bUQyK245TXp6Z01BZGdzV2Q2ZmMvVTZjOTUxZTdXOFNPNGJmd0lyL3U5VnFaT2Y0Nlk1cEc4K3V5alh0L3o0VmNMc2RzZG1Fd210dXhPeE9QeDRIQTY2UmtmUjQ0dGp6MEhqakoxM0ZET25yc0FGTzRINjNBNGFSUVNSR2h3WUtWOVoyVGw4TzNTdGVUWTh0aXg3ekJEK25TN21yY25JaUlpSXZXQUFxSlV5VzN4Ym1xcE5TY0pEQ1ljL2hGNDNHNnMrV25WZW83SEdnRFZDSWdBb2NHQmpCblN0OUkybmR2RlZxdlA2OFg4WmV0SU9IaVV5SWh3M3Z0aUhzR0Ivdmo1K2xCZ2Q5QzJWVFJmTFZxSngrUGg2KzlYOGZYM3EwcmQrNnM3Ym1Kc0paK0x4K1BobmMvbWttUExZL3p3QWZ5d2RpdVJFV0hYUlpBV0VSRVJrZHFqZ0NoVjhwaDh2R3JuOUF2RGFRM0JZekJoeXI5WTdlZTR2WHhPU2FIQmdmVXkxQ3hjdVpFWmM1Y3dkZHd3N3J4cEZHOS8rZzBwcWVtOCtOU0RBS3pZc0ozVm0zZnhQNysraTc3ZE92SzNkejhsN1dJV2YvLzl3emdjVGt5bXltZVBmL3ZEV3JidlBjZ05mYnZ6d00vSDA3SlpVOTc5L0Z1QWV2bDVpb2lJaUloM3RBWlJxdVEybUx4cTUvQUp3K05sMi9JVTNsdHpSMmpVVmNzM2JPZWoyUXU1ZmNKSTdyeHBGQTZIazlzbmp1TEl5U1FPSEQzSm9lT24rZmNYODVneTlnYjZkdXNJd0xpaC9UbWRjcDVUU2VmdzliRmlNVmY4czU4TjJ4UDRmUDVTWWx0RThkQ2ROd0V3YWxCdkpvOGV3bGNMVi9ENng3UEp5eS80U2Q2cmlJaUlpRnhmTklJb1ZidUswRmRkSG9NUmcrZmE3S3laZU9RRWYvem5oNFNIQnZQRzgwL2c2Mk1Gd09sMDhmVC92Y1BwNVBPOCtKdGYwTEZ0VFBIckM1YXZaOVdXWFNTZlQ4UFB4MHJuOXEyWk5ta01VVTNDZjZ6WjQySHg2czBzMjdDTnBITVg4TEZhaUc4WHkrMFRSdEt5V2ROcTF6bHlZQzlpbWtmUnBtVXpGcTdjeU9JMW0zbnBxVi95N291L3hjL1hpdFZpNFErUDNFUFhEbTJLNytuV29RMGYvTy8vRUJ4WStYVGdOVnQyODlhbjM5QWt2QkhQUFhJdlBsWnI4Ylc3cDR6RjduQ3dhTlVtRGh3OXliMVRiNlIvOTA0WURBcnRJaUlpSWcyRkFxSlV6WE4xUnlsVWg0RXIyNDNUR3gzYnhuRGowSDRzV3JXSldkOHQ1NzZwTndJd2ErRnlUcDA5eCtUUlE0ckRvY3Z0NXFXM1B5SGg0REZpbWtjeWNjUkFNckp6V0x0MUQvc09IZWNmdjMrWUp1R0ZPN3UrL3ZGczFtM2JRN3VZNWt3WVBwRE1uRnpXYjB0ZzEvNGp2UEQ0ZmJSdjNiTGF0YlpwMlF5QXp1MWI4OFg4cGJ6NDVuOTU5SjZwL09MM2IxVjU3OS8vNTJIYXRvb3U5WnJMN1diV2d1WE0vV0VONGFIQlBQL1l2ZVZ1WXZPTFd5ZlF1RkVJbjgxYnlpc2Z6S1JaMDhZTTY5ZWRyaDNhMHJaVnRNS2lpSWlJU0QybmdDaFZ1bFlqZW1WNDNOVU9veGxaT1h5NWNFV2xiVXF1cVpzMmVRemI5eDVpMGNxTkRPL2ZBN3ZEeWJ5bDYyZ1ZIY2tkRTBjVnQxdStmanNKQjQ4eHVIZFhucnovNThYQnFIZVhEcnp5d1V5Ky9uNFYwNmROWWYzMkJOWnQyOE9rMFVPNFo4clk0dnNuanhyTU15Ky94NXN6NXZEbUMwOVdPMWlscG1md3dhd0YzRDV4SkwrOGJTTGZyZHhBbzVBZzN2bkxVMWdzRnN5bThrZDE3Ly9kLzJLMWxQNXJmZWo0YWY3ejVRS09uanBMczZhTmVmYmh1em1SZEk0Q2g1TldsNDF3THQrd0hiZmJ3d3VQMzhkSFh5M2s1Tmx6ZkRGL0dXa1pXYlNMYVY2dDkxQ1JsY3NPMUVnL1Y4UEgxMEpnb0ErTnd2eUpidDRJbzFIQlYvSTUrVU1BQUNBQVNVUkJWRVJFUkFRVUVNVWJ6Z0t3VnQzc2FwbmNGUjhJWDVHTXJCeStxa1pBOUxGYWVXVGFGRjU0NHlQZW43V0FIRnNlUnFPQkorNjdCYlA1eDlCMTZWekFlMjhlVnlyY0RlZ1J6eTAzRHFORlZCT2dNRkQ1K2Zwd1o0bHdDUkFkR2NHb3dYMll0M1F0QjQ2ZG9tT2JWdFY2WHk2WGkrMTdEekpwMUdDRzllOUJqL2c0UEI1UDhaUlF0L3ZISUIwVTRJZXBSR0EwR1VzdkxkNjBhejlIVDUybFI2ZDJQSEgvenpGZzRPWDN2NkJmOTA3ODdsZDNsbXI3dzlvdEhEbVp4RmR2L3BsWG5uMkVUVHYzc1dyekx1NmFOS1phOVZkbTFmS0ROZFpYVGZEenQ5SytZeVFEQjdlaGFXUndiWmNqSWlJaVVxc1VFS1ZLSmxjKzNwOW9lT1VNenJ4cTMxUGRjd1VCNHVOaUdUdWtiL0hoODNkUEdVdXI2TWhTYlU0bXBkQTRMSlN3MExLQm9lUkk0L0hUWjdHWXpjeFpzcnBNdStTaXN3bFBuRTZ1ZGtDOE5FSjRLYlNtWjJieC8vNzM3WExidnZMc0k4UTJqNnF3cjN1bWpDVXVwam45aXRZVFp1ZmFBUER6TGJ0cnJMbG9jNXRMZ1hOZ3J5NE03TldsV3JWWDVjOS9tMVNqL1YySmdnSW5PVG41cEtYbWN1aEFDb243a3RtOTR4VGRlN1prekkzeCtBZjhCRDhSRVJFUkVia09LU0JLbFl5dUFveHVCMjZqNVpvK3grekl1YWI5bDlTL1IzeHhRQ3h2amFBdHY0RHdSaUZWOXBOcnk4ZmxkbGM2aXBsanEzN3dOUlNOQWw0YXZiUVdCYmM1Nzd4VXF0M1U2YzhWWDZ0TS94N3h4YisyNWVVRDBDZ2txTnAxMVJjK1BtWjhmQUlKRHc4a3JrTlR4bzN2ekpiTkoxaTk0aURIajEzZ3pudjZhVFJSUkVSRUdpUUZSUEdLcVNBRHQxL0V0ZXZmbVlmQitkTWNyZUJ3T1BuZ3l3VllMWVdCOTUzUDV2TGFzNDlpS2JGMno5L1hwOEtqSGdyc0RueXNoZmY2K2xnSkNRcmt6VDg5ZWUwTHB6QVFYcTBMRnpNQmlHd2NkdFY5MVJkbWk0bUJnOXZRS1Q2S21aOXU0VC92cnVXK0J3Y1MzYUpSYlpjbUlpSWk4cFBTT1lqaUZiTTlDNFBiY2UzNnowKzdabjFmYnVaM3kwbEtTZVhXbncxbjZyaWhuRDEzZ1puZkxTL1ZwbVYwSkJjdVpwS1JWWFpVODNkL2Y1ZGYvK0ZsQUZwRlI1SnlJYjE0Mm1aSk8vWWVZdFozeXptVGtscGp0Zi9yK1NkSy9YY2xqcDVNQXFoMFdtcERGZHJJbndjZkdrTFR5R0JtZnJxRjdLejgyaTVKUkVSRTVDZWxnQ2plOFhpdzJMd1BPaTdmUnVTRnR2V3FyYmtnRTZQenAvbEcvUENKTXl4WXZwNld6WnB5MDZoQlRCNDloT2FSRVN4WXZwN0RKODRVdHh2YXR4c2VqNGZQNXk4dGRmK1dQWW1jU1Q1UDE0NkY3MjM0Z0o2NDNXNCttcjBJaitmSEl6b3lzbko0OTR0ditXYng2aks3aWw2SlN6MUhSMGFVK3U5S3JOK2VRSUNmTDdFdEZCRExZN0dhdUgxYVh3d0dtUHYxanRvdVIwUkVST1FucFNtbTRqV1QwNFlwUHgyWGI4MU5UVFM2OHJGY3hlaWhOOGRjZEc0WFMzeGNMQTZuazdkbXpNSGo4ZkRRblpPS04yTDU5WjJUZVA2ZkgvTFdwOS93eWpQVHNaak5qQnpZaTQwNzk3Rml3M1pPbnoxSDUvYXRTYnVZeGZydENZU0ZCaGZ2V2pxOGZ3KzI3azVrelpaZG5EaVRUSS80T093T0J4dTJKNUNabmN0ZGswWVhuNWQ0TlJ5T3dtMkN5cHRpYW5kNnY0WFE2czI3T0hJeWlSdUg5Y2RvMU0rSEtoSVk1TVBZOFoyWlBYTWJSdzZmcDIyN0pyVmRrb2lJaU1oUFFnRlJxc1dhbjQ0ZEl5N2YwS3Z1eStpeVk4MUpydmJaaHlWNWM4d0Y0MGNRSHhmTGx3dFhjQ1lsbFRGRCtwVGFtS1pUMnhoR0RPako4ZzNiK1hMaENxWk5Hb1BSYU9UWmgrOW0zcksxck5xOGl3WEwxK1B2NjhPUTNsMjVhOUxvNGcxZURBWURULy9xRGhhdDJzU0tqVHRZdEdvalJvT0JtT1pSUEhqYlJBYjI3SHhGNzh2akx2MlpSRWMycm5CS2FVUjQ0WitGb3lnb1ZuVG00cFk5aWJ6N3hiZjQrL2t5ZGV6UUs2cXJJWW52MG94MXEwTll0ZXlnQXFLSWlJZzBHQXFJVW0zVy9BczRQRTVjL28wcE1hdXlXa3lPWEt5MjgrQnhYWEVkbCsvb1daVnBrOFl3cllMei9LWlBtOEwwYVZOS3ZXWTJtNWc2YmhoVHh3MnJ0RitqMGNpRUVRT1pNR0pnamRYcmRMbUwvbC80K1ZndGxncW5sQ2FscFBMaDdJVmtaaGV1bHd3TThDdlQ1dU92RjdGdzVVWU1CZ1AvNzhGYkt0ekI5Tkw1aW02M3U4R1BNQm9NQm5yMGJzbWkrUWxrWmVZUkhGTDJjeFVSRVJHcGJ4cjJkNEJ5eFN3RkdWaXpUbU4wbE4yY3BUSUd0d09MN1J6VzNPU3JDb2YxM2FYUlFMdTk2bzJCbWpWdHpNbWtGT3dPSjlNbWpTRTRNS0JNbTFHRGVoTVJGc29UOTkxQzd5NGRLdXlyb01CZStIOHZudHNRZE9oVXVFN3pZR0pLTFZjaUlpSWk4dFBRQ0tKY01hT3JBSi9jczdqTnZyZ3NRYmdzL25qS09TdlJnQnVqSXcralBSdXpNNWNySG5ac1FGcEVOZkY2eE5GZ01QRCsvLzRPVXlVamZpMmltdkRtQzA5aU5wc3E3ZXUxNXg2clZwMzFYVWlJSC83K1ZpNWMrT25PNkJRUkVSR3BUUXFJY3RXTXpueU16bndzZWVBeG1QQVl6V0F3WWpBQWJpY0dsMGFqcnJYS3d1RWxWWVZES1Y5Z2tBOVptVHJ1UWtSRVJCb0dCVVNwVVFhUEM0TkxVMGVsL3ZEMzk4Rm1zOWQyR1NJaUlpSS9DUVZFRVpIS2xMOHBySWpJZFNNM001M3N0UFBZc2pKd091eTRYZDRmZnlRaVY4ZG9NbU8yV1BFUERpVW92QWtCSVRWM0hGeHRVVUFVRVJFUnFZUHNlVFpTamgvQVU1QkRXSWcvVVpFQldFM0JHSTM2eVpiSVQ4WHQ5bUIzdWNpeTVYRGgySG5TZkFLSmpPMkExYysvdGt1N1lncUlJaUlpSW5XTUxTdURwRU1KUklYNUU5RzAvR09RUk9UYU14b04rQnJOK0lhWWFSSVNRR3FtalpQN3RoTWQxd1gvNEtzL043dzI2SmdMRVJFUmtUckVubWNqNlZBQ3NVMkRpUWlwdTZNVUl2VlJSSWcvc1UyRFNUcVVnRDJ2ZXNmQlhTOFVFRVZFUkVUcWtKVGpCNGdLOHlmSTMxcmJwWWhJT1lMOHJVU0YrWkZ5L0VCdGwzSkZGQkJGUkVSRTZvamN6SFE4QlRrYU9SUzV6a1dFQk9BcHlDRTNNNzIyUzZrMkJVUVJFUkdST2lJNzdUeGhDb2NpZFVKWXNEL1phZWRydTR4cVUwQVVFUkVScVNOc1dSa0UrL3ZVZGhraTRvWGdBQjlzV1JtMVhVYTFLU0RXYzBhVEdiZmJVOXRsU0FQbmRuc3dtclJwc29qSTFYSTY3RmhOcHRvdVEwUzhZRFdaY0Ryc3RWMUd0U2tnMW5ObWl4Vzd5MVhiWlVnRFozZTVNRnUwbVlLSXlOVnl1NXc2NTFDa2pqQWFEYmhkenRvdW85b1VFT3M1LytCUXNtd0Z0VjJHTkhCWnVRVjE5aXdnRVJFUmtZWkVBYkdlQ3dwdlFucG0zVHlEUmVxUDlFd2JRZUZOYXJzTUVSRVJFYW1DQW1JOUZ4QVNoc0Vua0ZTRlJLa2xxWm01R0h3RENRZ0pxKzFTUkVSRVJLUUtDb2dOUUdSc0I1TFRiV1RiNnQ0aVdhbmJzdk1LU0U3UEl6SzJRMjJYSWlJaVZ5Z3YzMDU2UmlicG1Wbms1ZXQ3Q1pINlR0c0tOZ0JXUDMraTQ3cHcvRkFDVVdGK1JJUUUxSFpKMGdDa1p1YVNuSlpIZFBzdVdQMTBacGVJU0YyUmtaWERsajJKN0Q5OGdoTm5rc20xNVplNkhoamdTMnp6Wm5Sc0YwT2ZyaDBJRFFxc3BVcEY1RnBRUUd3Zy9JTkRhUlhmaTVUakIwakxUQ1VzMkovZ0FCK3NKcE4yUTVNYTRYWjdzTHRjWk9VV2tKNWx3K0FUU0t2T3ZSUU9SVVRxaVBUTUxPWXZYY2VHSFh2eFZISkNWazV1UGdrSGo1Rnc4Qml6RjY1Z2NPOXVUQnc1a0VZaFFUOWRzU0p5elNnZ05pQldQMzlhZHVwSmJtWTYyV25uU1UzSndPbXcxOG50ZCtYNll6U1pNVnVzK0FlSDByaDFhNjA1RkJHcEl6d2VEd3RYYm1EaGlrMDRxM2swbHNjRGE3ZnVadVBPdlV3WU1aQ2ZEZXVQd2FBZlBJdlVaUXFJRFZCQVNKaStlUmNSRVJIeUMreDgrTlZDZHUwL2ZGWDlPSjB1dnYxaExhZVR6M1AvTFRmaVk5WFp0eUoxbFRhcEVSRVJFV21BQ3V3T1h2blByS3NPaHlWdFR6aklLLytaaGQyaDJVa2lkWlVDb29pSWlFZ0Q0L0Y0K0hEMmQ1dzhrMUxqZlo4NG5jSkhzeGZpcVd3aG80aGN0eFFRUlVSRVJCcVlSYXMyczNOdnpZMGNYbTU3d2tFV3I5bHl6Zm9Ya1d0SEFWRkVSRVNrQWNuTXl1SDcxUnVyZmQrMEtXUDQ3Uzl2Sjh6TDNVb1hydHhJWm5aT3RaOGoxWmVWazFzai9ldzdkSndqSjVOd09xdTNXZEhGekd3dXBHZmdkcnRycEE2cFhkcWtSa1JFUktRQldiQjhBd1VGam1yZE02QkhKNGIyN2M3cUxidEl6OHoyNnA2Q0FqdmZMZC9BWFpQSFhFbVpkVnBLYWhwZkxsekpxRUc5aUc4WFcrYjZ2NytZUjVQd1VNWU43WSsvcjQvWC9hWm5ablBnNkVuNmRlK0V5Vmc0enZQaVc1OXc5dHdGM3ZuTFUxZTlnK3liTSthUW1wN0J4Lzk0RnJQSnlNZHp2bWZxMktGRVJsUyt1ZUd5OWR1WTlkMXlubi9zUHJwMWJIdFZOY3hmdGc0ZnF4V2p5WWkzN3lZd3dKLyszVHVWZWYxQ2VnYitmcjc0Ky9teWR1dHVscTdieHJQVDc4YkhhdUhBMFpOMGJCdFRYTC9CWU9DR1B0MndXQlNQOUFtSWlJaUlOQkM1ZWZtczI3YW5XdmNFQndWdzI0U1JaR1RuTUdmeHFtcmR1MjViQXBQSDNrQ0FuMitWYmFkT2Y4NnJQbThkUDRMYnhvK29WaDNYd3RUcHp4SFRQSkpYbjMyMHpMWFR5YW1zMmJLTFhwM2p5bHh6dWQyczI3YUhrS0JBSm8wZVVxMW5ydHEwZzgvbkxlWFo2WGZUcTNON0FEcTFiY1d1L1lmWnVmOHdQZVBMUHE4NkxvVlZpOW5Fa1pObldMMTVGL3NQSCtkdlR6OUVjR0RGNXhwbjU5b0FhQmZUL0txZUR6Qmo3aEtzRmd0R282SFN3T3R5dVNpd0YvNmdvMFZVa3pJQjBlUHg4TnBIWDJFeUd2blRFL2VUa1pYRHZzUEhNUm1ON0Q5OGd1ZGYvNUNYbjVsTzZ4Yk5XTHQxRDJmUFgyQjQveDVYWFg5OW9JQW9JaUlpMGtEczNIY1lWelduQWQ0MWFRd0IvbjY4OC9sYzh2THMxYnJYNlhLeGEvOGhCdlhxNmxYNzBPQkF4Z3pwVzJtYnp1V015RjF2VGllZnc4ZHFvVS9Yam1XdTdUOThncno4QW02Zk1MSjRGTkFiRHFlVFJhczJFZHNpcWpnY0FveTlvUi9mTEZuRHR6K3N2ZnFBV0NMSWQybmZodWwzVGViTkdYT1l0M1F0ZDA4WlcrRjlGN055OFBXeHNpM2hnRmZQY2JuZDJPMU9SZzdzaGRsc0tuWHQ2N2RmclBUZUhGc2VTOWR0NWJzVkd3QUR3L3AxWjlUZzNtWGFHUXdHbnJ6LzV6ejl0M2VZdDJ3ZGZqNkY0ZGRrTXZMdDBzTFBxbldMWnJqY2JvNmVTbUxVb040WXEvSG5VWjhwSUlxSWlJZzBFQWVQbmFoVyt6NWQyOU16dmgwNzloMis0azF0RGh3OVdhMkFlRDJNRGw2cHMrY3U0UEY0T0hEMEZLMWJOT05DZWtieHRjZ200WmlNUnRaczNRMFVCcjRsYTB0djVCUGR0REdkNDFxWDIvZWlsUnU1bUpuTkkzZmZYT3IxUUg4L0pvNGN4T3hGSzBrNGVJd3U3Y3UvLzlEeDB4Z01Cc3dtRXhYTjNieTA3K3p4TThuNCtmclFxbmtrOTk0OGp2aDJzU1FlUFVuTFprM0xIUTFPdTVoSmdkM0JPNTk5VzM3SGwzRzUzYmpkYmdiMzZWb21JSlpibDhmRGdXT25XTGx4Qit1MjdjSFAxNGVmRFJ2QTJCdjZFdWp2Vis0OW1kbTU1Tmp5dVArV245R3FlU1NiZCswSDRPejVOT0ppVzlBNExJUXpLYW5rMnZMSXl5K2diN2ZTWWQ3ajhlRHhlQnBrYUZSQUZCRVJFV2tnVGlkZjhMcHRnTDh2ZDB3Y2pkUGxZc2ZlZy9UcjNvbmN2SHdPSFQrRjNlNzlPWWVuazFPdnBOUTY2VGQvZmJQVUJpK1AvK1dONGwvLzkrVm5NV0JnL2JZRUFENzc5b2N5OTQ4YTFMdmNnSmlXa2NYczcxZlJyV05iZW5ScVYrYjZwRkdEV2JaK0d4L1BYc2pMejB6SFpDb2J1djcrM3Vka1pIbTNhZEFmWC90UHVhLy81Y2xmRUI5WGRnVDNmTnBGQnZYcXdtOGV1TldyL3FGd2ltaDVkVUpoZ0R4NDdCU2RpdFlJWm1ibjh0eXJIeEFkR2NHRHQwNWdTTjl1bUUybVNvOVMyYm9ua1hjL0x4dFlueWp4WnhMZkxwWU9iVm9CNWIvbjhjTUg4TURQeDN2OW51b0xCVVFSRVJHUkJpSTlNOVBydGxQRzNrQlEwYnF6QjIrYlVQeDZkbzZOVCtjdDhYcEVNVDB6cTNwRmVpbnh5QW4rK004UENROE41bzNubjhEWHh3cUEwK25pNmY5N2g5UEo1M254Tjc4bzNvakU2WFN4WVBsNlZtM1pSZkw1TlB4OHJIUnUzNXBwazhZUTFTUzh1RitQeDhQaTFadFp0bUViU2VjdTRHTzFFTjh1bHRzbmpLUmxzNmFWMW1ReG14azdwRytwVURGdjJUcG1mTE1ZcThYTTNCL1dVbUMzOCtjbkh5Z1RCQjk1NFovbGJwRGk4WGg0NTdPNU9KMHVIcngxUXBuckFINitQanh3eTg5NDljTXYrWHplVXU2NWVWeVpOazg5Y0JzWXdHUTBWamdxdG1WUEluT1hyT0dSYVZOb0h0V2srUGx1andlNzNVR3I2TWd5OTlnZERqS3ljb2dJQzYzNGd5bEhSZUVRWU8zVzNiejk2VndldkcwQ1k0ZjhPRW80ZnZnQVJnenNoZHZ0THZ4TVhHNGV2M2RxdVdzVmgvYnJ6cEErWFhHNjNQejVYeCtUY2o2TjNMeDgzbnpoU1ZJdXBOTzlZMXM4SGcrUC91bDErbmZ2eEowM2pRYmdkUEo1WHY1Z0pyOTU0Rlk2dEc1WnJmZFVYeWdnaW9pSWlEUVErZm5lclNHTUNBOWxjSyt1ZUR3ZUZxell3TWJ0ZTNHNVhYUnQzNVlwWTRmdzBCMlRlZjNqMlNRZU9WRmp6Nnl1am0xanVIRm9QeGF0MnNTczc1WnozOVFiQVppMWNEbW56cDVqOHVnaHhlSFE1WGJ6MHR1ZmtIRHdHREhOSTVrNFlpQVoyVG1zM2JxSGZZZU84NC9mUDB5VDhFWUF2UDd4Yk5adDIwTzdtT1pNR0Q2UXpKeGMxbTlMWU5mK0k3encrSDIwcnlRMG1Fd1ZUMGU4a0o3Si9HWHI2TmF4YmJtamhHNjN1OXcxaWQ4dVhjdXUvWWU1ZmNKSW1qVnRERUIrZ2IwNEVGOHlzRmNYTnUzYXo3eGw2NGhxMnBqUmcwcXZ5eXR2NU85eStRVjI1aTVaZzYrUGxiallGbFcyQjBoSlRjZmo4VlE3SUpibnYxOHZvbTFNYzRiMTYwSHkrVFRlbnprZm15MmZLV052S0c2VG5XdmpueDk5eGU3RUk0eTlvUzlwRnpPWnYzdzluZHUzcG0rSk5aOFdzNW1VMUhSZStjOU1MR1l6TjQ4YnlxZHpsN0JoeDE3bUxGN044NC9kaTRmQzBjOSszVG9TSFJrQndJV0xoVDlFYWRNeW1zWTE4SjdxSWdWRUVSRVJrUWJDYkRiaGNGUjl4bDIvYmgweG1ZeXMycnlUQmN2V0Y3Kytlc3N1c3ZOc1BIem5aTVlQNys5VlFLek9zUUVaV1RsOHVYQkZwVzFLcmxHY05ua00yL2NlWXRIS2pRenYzd083dzhtOHBldG9GUjNKSFJOSEZiZGJ2bjQ3Q1FlUE1iaDNWNTY4LytmRkkwNjl1M1RnbFE5bTh2WDNxNWcrYlFycnR5ZXdidHNlSm8wZXdqMGxObVdaUEdvd3o3ejhIbS9PbU1PYkx6eFo0ZTZhaGtvT1p0aVZlQVNQQis2LzVXZlk4Z3ZLSEcvaGRMbXdtRXQvVnRzU0R2RDV2S1hFeGJiZzVuRkRpMS8vZk40UEhEK1R3a04zVHFKNVViQUJlUGl1eVp3NmU0NzN2cGlIM2U1Zy9QQUJwZnJMc2VWaE1CaktCTkhDVFdNY3hTT2twMU84bnhhY2ZEN3QwcHNucVJyMytmbjVsamxUYzhuYXJUaGRMZ2IzN3NvZEUwZVJYMkF2OC9XemF0Tk9EaHc5eFc5L2NSc0RlM1VoSnplUGhTczM0dXRqTFE2SUhvK0hiNWFzWnM3aTFYUm8wNHFuZjNrSHl6WnNCMkRpeUVFY08zMldHWE9YRkQvL1JOSzU0djdUTXJJd0dBeUVOd3IyK3IzVU53cUlJaUlpSXBkeHVkd2NQM3FCeFAzSm5FM0tJRHN6bjV5Y2drclhQUDBVN3BqazNTSDFGUWtPRENEdFl0VlRQbHMwSzV4S3VISDczakxYOWg4K0RrQk04eWl2bmhrVVVQSHhDSmZMeU1yaHEyb0VSQitybFVlbVRlR0ZOejdpL1ZrTHlMSGxZVFFhZU9LK1cwcHRmcksyYUdPWWUyOGVWeXJjRGVnUnp5MDNEcU5GMFhUSzVSdTI0K2ZydzUwbHdpVkFkR1FFb3diM1lkN1N0Unc0ZG9xT1JldldLbEp5cDloTFh6TmpCdmVoZjQ5NHpwNUw1YmxYUCtCM3Y3cXoxS2llMCtrcVZmUDJ2UWQ1NVQrekNBcnc1N2NQM2w0YzZod09KMnUyN3NiSFlxRnhvNUJTei9YejllRzVSKy9sRDY5K3dFZXpGM0xrWkJLUDNYTno4WlRTdDJkOHc1WTlpZVhXYkRHYm1mV3ZQOUc0VVFoSFR5WlYrdjVLT251dWNGM3IrelBuZTMwUGxMKyt6MlFxUGYzMW5wdkhZYndzalA5c1dIOTZ4c2NWai9oZEdra3RHYTROQmdQZE83YkQ1WEl6OWNaaFpHYmxjQzQxamJzbWpjWmtOUEw0dmJkdzhOZ3BYbnpyRTJLYVIzTDBWQkllandlRHdjRDV0SXVFaHdaanRWaXE5WDdxRXdWRUVSRVJrU0p1dDRlZDIwK3hZbWtpT2RrRitQbFphQmtUVHJQb1VBSUNyRmQ5RVBuVk8zdFZkMGMxYWV4VlFEU2JDNzlKejg3TkszUHQwbWZnemU2VGw1N3ByWXJPRmF4TWZGd3NZNGYwWmZHYXpRRGNQV1ZzbWJWeUo1TlNhQndXU2xobzJWR2hraU9OeDArZnhXSTJNMmZKNmpMdGtvdUMwSW5UeVpVR3hJVXJON0p3NWNaeXI0V0hCbU14bTNFNFhjejZiamt2UHZWZzhUV0gwNG0xeEdqWmhoMTdNUm9NUFBQd3RGSkJjTVdtSGVUazV2SExCeWFXbVdZSzBMaFJDQzg5OVNELy9PZ3JKbzhaVWlwd1RSbzltQkVEZTJFeUdsbTZmaXRiZGlmeWgrbjM0UGE0Y1JSdHJ0T3BYUXpiRXc3aXFtREs2K1dtakwyaDFCVFFxcHhNU3VHcHY3NVY3dGZGNVdFUWo0ZjFPL1l5dVBlUHUrRE9XYnlhOXExYkZnZkVTMStIbC8vZGJCN1ZoSmJObW1JMEdOaVdjSkRGYTdidzE5LytFclBaaE5sc3d0L1BseDd4N1pnNmRpaC9lUFVEanA0NlM5dFcwWnc2ZTY3NEJ3WU5sUUtpaUlpSUNKQngwY2FzejdhUWZEYVRqdkZSOUIvWW1wWXg0UmlOdFIwS2YzUmcwOVVGeExhdG90bDc4RmlWN2M1ZHVBanRvV2xFR0trbGptb0FpR3BjdUtITDJmUGU3WWphdHRYVkg1NWVsZjQ5NG9zRFlubHJCRzM1QllSZk50cFdubHhiUGk2M3U5SlJ6QnhiMmRCYzB2RCtQYm5seGgrbmd5N2JzSjI1UzlZVS96NDQwSjlSZzNxeGNPVkdFbytlTEE2YkRxY1RTNGxScTBmdnZwbWJSZzRxRlhZZFRpZmZMRmxEKzlZdFM0VW1LRDBDR1JFV3l2Lyt2MStWcWExRGlXQzdLN0Z3azZHZW5VdWZuZGl0UTF2V2JObE40cEVURlI2NWNUVXVyZkZyV3JUbXN5UkRpYjlyNlJsWnZQYmhsNlJlekN4K3IzYUhrNDA3OS9IMTR0VThldmZOM05DM1c0WFBlWC9XZkZadDJsbnF0V2RmZWIvNDF5YWprWS8rOFF3QmZyNkVCZ2V5YWRjKzJyUnNSdUtSRTR5OW9kOVZ2Y2U2VGdGUlJFUkVHcnlUSjlLWTlla1dmSHd0UFBqd0VGcTBES3Z0a3E2Skh2RnhmUHZEMmlyYjdkcC9pRkVEZXpGeDVFQU9IRG1KMC9YanVzVUpJd2NDaFNOYzNqMno3TEVNTmNuaGNQTEJsd3VLcHdTKzg5bGNYbnYyMFZKcjEveDlmY2pMTHlqMy9nSzdBeDlyNGIyK1BsWkNnZ0o1ODA5UFhuRTkvbjQrUkViOHVDdHFlVk5zeHczdHg4S1ZHNW0vYkIwZDI3VEM3WGJqZExyd0tSRVFEUVpEbVpIUXhXdTJjQ0U5ZzZjdU8wNWkxYWFkekZtOG1yLy8vdUV5YXh1cnExZVg5aGlOUmxadDJsVnBRRXhKVFNNMVBST0wyVlRsV1lHWDFqaDI2OWkyT0NCR2hKZmRBT2JTR3M2bDY3Zng2VGVMYVJMZWlEOC9jWC94ZGF2RnpJdFBQY2hMYjMzQ3Z6NzVtdHk4Zkc0Y1duNll1M3Z5V082WU9JcER4MDd4Nm9kZjhxY243cWRWZE9HMDZOLy80OSswaUlvbzNoMzFocjdkV2JGaE94MWF0eUlyeDFidVVTSU5pUUtpaUlpSU5HZ1hVblA0L0wrYmlJb081ZmE3K3VEblgzYmFYbjNSckVrNGJWczE0OGpKeWtjaUR4MDd3OXF0ZTdpaGJ6ZWVmL3crTnU3Y1MwNXVQcjA2eHhFZkY4dUJZNmRZc1dGSGxjOXJGeE5Oc3hKSFNGd0xNNzliVGxKS0t0TW1qY0hsZGpOendUSm1mcmU4MUNZekxhTWpPWEQwSkJsWk9ZUUdCNWE2LzNkL2Y1ZjgvQUxlKyt2VHRJcU81TUN4VTJUbjJzb0V1eDE3RDNIb3hHa0c5KzVhYW1PWUs5R3NTV042ZFc1UGZMdkNOWWdGZGdkUUdDNHJrcFZqNCt0RksrbmZJNzdNS0dsd1lBREpxV2w4TXVkN0hyNXI4bFhWRmhUZ1QrL083ZG13STRGcGs4ZVUrYnd1V2IxbGQ1WHJSUzgzNTUyWHVKQmVGQkRMMlNIVVErRjZ6ZTBKQitnUkg4ZWpkOStNeFdMRzdpajhmQXdZQ1BUMzQvbkg3dU5QYjN6RUozTytwMCtYOXVVKzYxTGRyNi9hUkd6ektGcTNqQ2JBejVjdGV4STVkeUdkUis2ZVV0ejJ4cUg5V0xoaUE2OS8vQldSRWVGZTcrQmFYeWtnaW9pSVNJUGxjTGlZK2VsbWdvSjl1Zk9lZnZqNDFQOXZqYWFNSGNyTDc4K3NzdDJuYzVkdy9QUlpodlR0eHMrR0RjQnFOcE55SVoyNVA2emhoN1ZiY2J2Y1ZmWng4N2hoTlZCeHhRNmZPTU9DNWV0cDJhd3BONDBhaE1kVHVDSE5ndVhyR2RBam5uWXhoZE5iaC9idFJ1S1JFM3crZnltUFRQc3hHR3paazhpWjVQT01HTmdMZ09FRGVyTC95QWsrbXIybzFQbDZHVms1dlB2RnQyUm01VEJpUU04YXFmMlpoNmNWOTI4ckd0MzA5L090c1AwbmM3Nm53TzdnM25MT09PelpPWTR4Zy92d3c3cXRET3ZYdmZoNEQyK2RTVWxsNzZGajVOcnltVHB1S0JOR0RHVExua1JtZmJlY2grNmNCTUNzNzViVG9YVkx1blZzaThGZ1lIai9IblRyMEFhTHhWTGxOR3kzMjRQZFhuamN5Zm0waXdRRytKVzdmcklvSHpKOTJzMEVCZmhoTUJqNFpzbHFEaDQ3QlJST3o0WEN6K201UisvajhJblRsUjVGa1pXVFMwUjRJeElPSHVYZS8vZFhZcUlqdVppVlRadVd6ZWhVNGpOcUV0NkkzbDA3c0huWGZtNGJQK0k2V0d0Y3Urci92NElpSWlJaUZValluY1RGZEJ1UFBEbThRWVJEZ0xqWUZ2U0liOHZPZlVlcWJMdHVXd0xydGlWYzBYTjZkb21qYmF2b2F0M2p6VEVYbmR2RkVoOFhpOFBwNUswWmMvQjRQRHgwNTZUaWc5ZC9mZWNrbnYvbmg3ejE2VGU4OHN4MExHWXpJd2YyWXVQT2ZhellzSjNUWjgvUnVYMXIwaTVtc1g1N0FtR2h3Y1c3bGc3djM0T3R1eE5aczJVWEo4NGsweU0rRHJ2RHdZYnRDV1JtNTNMWHBOSEY1eVdXeDRPSFhGdCtxZU1lc3JKemk2K1ZWREtFWkdibkFCQlFRVUJjc25ZTHF6YnY1TTZiUmhIbzc4ZlpjeGRJejh3aVBTT2JpNWxacEdWa2tYS2g4RHpDZjgrY3oydC9lTFRDRFdZY0RpY25rbEpJS3RwMDUvN2YvWTJzbkZ3Q0Evd1kycmM3VUxqeFQrOHVIVmkyZmh1OU9yZW5UOWNPSkI0NXlleEZLM250dWNkbzFhd3BUY0liVmZwWlZDUWxOWTJJUnVXSHVrczd2bDRLZ2dESFRwMWwzK0VUakI3VW05NWRPaFMvSGh6b1Q2L081WThlL3RnbWdDZnV1d1dBQTBkUDh0TGJNL0I0UEJ3N25jekRmM3lWM3p4d0srMWJ0MlRUcnYzczJIY0lzOW5FZHlzMzBxOTdweXQ2Yi9WRncvaVhVRVJFUktRY2UvZWNvVS8vR01JYmx6K05ycjY2NjZZeG5EaVR3c1hNbkd2U2YxaG9VSm1qSXJ6aHpURVhqQjlCZkZ3c1h5NWN3Wm1VVk1ZTTZWTnF5bVdudGpHTUdOQ1Q1UnUyOCtYQ0ZVeWJOQWFqMGNpekQ5L052R1ZyV2JWNUZ3dVdyOGZmMTRjaHZidHkxNlRSTkNvNkQ4OWdNUEQwcis1ZzBhcE5yTmk0ZzBXck5tSTBHSWhwSHNXRHQwMWtZTS9PbFpibWNybFp0WGtucXpidkxQY2FGWnljY09CbzRRaFpVR0RaOVlxekY2MWsxbmZMQWZoeTRVcSttTCtzMUhVL1h4OGlJOEpvMmppTW5wM2oyRkYwTHVURWtZTkt0ZHVXY0pCUHZ2bWVsTlIwM0c0M1BsWXIvYnQzb251bmRzVEh4ZExzc2wxRmYzbmJCQTRjTzhrYi81M05BN2Y4akJOSnlmajUrdERpS3FiWEpxV2tjdkxzdVFyWCtMazlaUVAyK09FRCtQbjRFWmlOUnM1ZFNLLzJNNTFPRjJ1MzdlYUwrY3VJQ0F2bG1ZZW5BZkQ5NnMyRU53cmgvVm56K1dIdFZvYjI3YzZrMFlONTd0VVBlT2JsOTNqODNsdm8xckh0bGIzUk9rNEJVVVJFUkJvc3Q4dkQ0S0VOYjBPS2tPQkFIcjNuRnY3KzNtZlk3YzRhN2R2SHg4Smo5OTFDU0ZEMVF2ZWNkMTZxVnZ0cGs4WXdiZEtZY3E5Tm56YUY2U1dtRkFNUndBQUFJQUJKUkVGVWtrTGhjUWhUeHcxamFoWFRYbzFHSXhOR0RHVENpSUhWcnRmaGRKWTUzMi9lc25YTStHWXhEcWNUUHdyWEdIbzhIajZkdTRUTTdGeFNMMmFRZUtSd045T29pTExyTlMvdFBCb2RHVUZzOHlpaW16WW1NaUtjcUNiaE5HMGNWbXEwemU1dzhOaWYzK0NyUlNzWjFyOUhxWFdVbmRxMklpczdsKzZkMmpLc1h3LzZkTzFRNlZsL2pjTkNlZmJodTNucDdSbTgvZGxjQUliMTYxSGxoalNYVzd0MU56TytXWXpMN1NZcng0Ykg0MkZRcnk3bHRyVTduQlVHN0twY2ZrYnAwWk5KTEY2em1TMTdFbkc3UFV6Ky8remRkMkJVWmZidzhlK2Rta3lTU2U4aEpOVFFld2ZwVGFRSkZoUzdhMTkxaS90YmRWZmQ0aFoxZCsyK3JuVlZCQlZFcFVpWDNwRVNhb0NFRmhMU1NKdEpNdTIrZnlRWkVqS3BCSktROC9sSGM5dWNtY0J3ejMyZTU1enh3NWsyYnJpN1gyS2cyWmRuL3Y0T05ydURCMjZad3VSUmd3RjQ4Y243ZVBuZHovanpXNTl5NS9UeDNEeHhaSlhYdXQ1SmdpaUVFRUtJVmlzczNBOC92K3JYZlYzUFlxUENlUEtlMmJ3Mzd6c3MxdUpHdWFhdnJ6ZVAzakdEbVBBcksrTFNVdDA3NjBiaVlpcFhIaDNXdHp2eE1aRjRWNmd1cWlnS1BpWnZkaVVlSlM0bWtrZnZtTTZJQWIwOHJuM3IwYmtkSC96OS93Z3FHK1dzaVVHdjU5NVpreWtwc2JrcmRKWXplWHZ4Mzc4OWc5RlE5eUpNbmR2RjhxL25IdWVIdFZ1d1dJdTVjNGJuaEx3bVEvcDA1L3MxbS9Iek1kRW1Nb3dCUGJ2UW83UG42cWhmdi9XbmVsOGZZTlpqZjZDNHhGWnBXMHhrS1BtRkZtNmJNcFpSZy90VXFlNGFGeE5KMys2ZHVYUGErRXI5TWR1M2plYlZaeC9uKzlXYm1EcW04aWhzYTZGWUxCYTE5c09FRUtKMSt1U0RMUURjOTR2VytZK0VFTmVyNUpOWi9PL0RMZlR0SDh2MFdYMmFPcHc2TzdwOUhYMDZSamJxTlROemNubm44OFdWcHZVMVJKdW9NSjY0YXlaQkFiWDNHeFNpdGRoN1BJMkV3V09hT294NmtSRkVJWVFRUXJRNlZrdnBhSU5QS3gwOXJDZzBLSUEvUEhFMzYzZnNZOWxQV3lrc3JMa1IvT1g4ZkUxTUhUdVVHd2IycnJZd2loQ2k1WkFFVVFnaGhCQ3RqcldvdEsyQXQzZjFhN0JhRTUxV3k3aWgvUmplcndlYmRoMWd4LzdEbkVtOVVHVmRWemxGVVdnYkU4N0FYbDI1WVVEUGVrMWJGRUkwYjVJZ0NpR0VFS0xWY1RsTEV4K3RWa2E4S3ZJeUdoZy92RC9qaC9lbjBHcmx6UGtMWk9ia1liV1dnQUkrM2taQ2d3S0lqUXJINTdJMWJrS0k2NE1raUVJSUlZUVFvZ3BmazRtdUhlS2JPZ3doeERVbWo4MkVFRUlJSVlRUVFnQ1NJQW9oaEJCQ0NDR0VLQ05UVEs4Q1MxNE9CZGtaV1BOemNkaHR1SnlOMjRCV2lPWklvOVdoMHhzd21RUHdDdzdEeHorb3FVTVNRZ2doaEJEMUpBbGlJN0lWV1VsUE9ZcGFVa2lRdjRuSUNCOE1Xak1hVGRXbXAwSmNiMXd1Rlp2VFNiNjFrS3prRExLTnZrVEVKMkR3TmpWMWFFSUlJWVFRb280a1FXd2sxdnhjVXBNU2lRd3lFUm9lMnRUaENISE5hVFFLWGhvZFh2NDZ3dng5eU15emN2clFIcUk3OWNCa0RtanE4SVFRUWdnaFJCM0lHc1JHWUN1eWtwcVVTSHk0bVZCL0dTMFJBaURVMzBSOHVKblVwRVJzUmRhbURrY0lJWVFRUXRTQkpJaU5JRDNsS0pGQkp2eE0waVJXaUlyOFRBWWlnN3hKVHpuYTFLRUlJY1IxUWFQVjRYSjVibDR2aEdoZVhDNFZqYmJsVGRpVUJQRUtXZkp5VUVzS1plUlFpR3FFK3Z1Z2xoUml5Y3RwNmxDRUVLTEYwK2tOMkp6T3BnNURDRkVITnFjVG5iN2xEU0JKZ25pRkNySXpDSkxrVUlnYUJabE5GR1JuTkhVWVFnalI0cG5NQWVSYlM1bzZEQ0ZFSGVSYlNscGtIUVpKRUsrUU5UOFhzOG5ZMUdFSTBheVpmWXhZODNPYk9nd2hoR2p4L0lMRHlNbVRkZDFDdEFRNWVWYjhnc09hT294Nmt3VHhDam5zTmd4YWJWT0hJVVN6WnRCcWNkaHRUUjJHRUVLMGVENytRU2hHWHpJbFNSU2lXY3ZNczZCNCtiYkl2dENTSUY0aGw5TWhmUTZGcUlWR28rQnlPcG82RENHRXVDNUV4Q2VRbG1PbHdDb1Azb1JvamdxS1NrakxLU0lpUHFHcFEya1FTUkNGRUVJSUlWb1FnN2VKNkU0OVNMbVFUMmFlcGFuREVVSlVrSmxuSVNXdGdPaE9QVEI0dDh3NkpTMnY3cW9RUWdnaFJDdG5NZ2ZRdGxzLzBsT09rcDJYU1pEWmhObkhpRUdybFpsTlFseERMcGVLemVrazMxSkNUcjRWeGVoTDIrNzlXbXh5Q0pJZ0NpR0VFRUswU0FadkU3RmQrMkxKeTZFZ080UE05RndjZHB0TTZSZmlHdEpvZGVqMEJrem1BRUxhdFd1UmF3NHZKd2xpQzZGcWREaDBKdEI1NDlMcVFkR2lBb3JxUXVPeW96aUwwZG90S0U1N1U0Y3FoQkJDaUd2SXh6L291cmdwRlVJMEQ1SWdObk5PclJkTzd5Q2NPcy9EMUNyZzBocEI3NHZkS3dTdHN4aHRVUTVhaDFRM0UwSUlJWVFRUXRTUEpJak5sS3BvY0poQ2Nlajk2bldlVSt1RjB6Y0tyZDJDb1NnVFhETE5SQWdoaEJCQ0NGRTNraUEyUXk2TkhwdHZGS3BHMytCck9QVStGT3U4TUZyU1VSeEZqUmlkRUVJSUlZUVE0bm9sYlM2YUdaZEdqODJ2elJVbGgrVlVSVXV4VHlRdW5WY2pSQ2FFRUVJSUlZUzQza21DMkl5b2lxWjA1RkJweEYrTG9zSG1FOWtvQ2FjUVFnZ2hoQkRpK2lZSllqUGlNSVhWUFpGVFhTaXFxMjZIS2xyc3ByQXJpRXdJSVlRUVFnalJHc2dheEdiQ3FmWENvZmV0OVRpdDNZS3VPQWVOMHdhb3FGbzlObU13TGtQTjV6cDEzamdOdm1odGhZMFVzUkJDQ0NHRUVPSjZJeU9JellUVE83aldZN1FsK1Jnc2FTaXFFN3ZSSDdzeEFGeE9qTllMZFNwRTR6QktqNlNXenVsME5uVUlRZ2doaEJEaU9pWWppTTJBcXRIaDFIblhlSXlDQzMxeEZpNnRFWnRmTkdwWmJ1OHkrR0VzT0l2T2xvKzlsbXU0dEFaY1dpODB6dUpHaTcwbHUvV1hMOVk3NFJvN3RCK1B6WjFaYVZ2V3hUeU1CajBhVGYyZnQ2aXFpc1BoeE9SdHhLQ3ZmWHJ4RDJ1MnNIckxidVpNSGN1SUFiM3E5VnFMVjI2a3hHNW4zTkIraEFRRkFGQmlzNU45TVErOVhsZGovQUZtWDdRTmVIOUNDQ0dFRUtKbGtRU3hHWERvZkdvOVJuSGFjZW04Y1JnRDNja2hnRXRyUkZXMEtFNTduVjdMYWZCQlUxUzNCSEhXWTMrbzAzRzNUaG5EYlZQRzFPbllxMm5XWTM4Z0xpYUNmejMzUkoyT054cjA5RXhJNEJlM1RhMjAvWUhmLzRPWkUyN2dwakZEcTJ3M0dxb21jUTgvLzJyRGd5N3o0cFAzMFRPaGZZM0g1T1lYOHQzcVRSUmFpL2o1MFBGNko0aDdEaDdqeE9sVXhnenA2OTUyT2pXZFoxOTl2OVp6UC9qYjd3Z0tNTmZyOVlRUVFnZ2hSTXNqQ1dKem9LKzlEWVZMYThUbUUxbGx1MUpXckViVjFPMVhxV3JyMS9JaXdPekxoQkVEYXp5bWU4ZjRlbDJ6dWRCb0ZBeDZIUUhtcXVzM3ZZd0dqOXNWUmFteTdhMlhuc1pvTUhnY1lYdm44MjlKVEVybVA4Ly9FbTh2WTVYOXFxcGlkemp3OTZ2NUlZR3Fxcno3eFdJS3JVVk1HVDJFVlp0MkVSRWFWT2ZFUERlL2tHTXBaeGsvdkQ5aHdZSHU3ZTNhUlBIUlAzNlBRYS9qNDIrVzg5UDJuL24wMWVmUTYwci9QSzNZdUlQUEY2L0UxNmZtMFdraGhCQkNDSEY5a0FTeEdYQmRRUXNLVFVrZW9PSXkrRjJWMXdvdyt6YUwwY0dyUVVGaDQ4NzliTnk1djhxKytVdldNSC9KbWpwZEp5b3N4T04ycDh0RlVzcFpodmJ0VG1SWTdXdE1hL0xkcWszc09YaU1Hd2IyNXY1YnBoQWJGYzU3ODc0RHFOUHZaL1htWFFCTUh6Y2NnSFZiOTJBcEttYjBrTDd1UkRnN040OUFmei84ZkV6dTgreDJCNHFpMUduNnF4QkNDQ0dFYVBra1FXd09GRzNEVGxNZDZFc3U0dFI2NGRUWFBrMFZhTndlaTllQndYMjYxV3VLYVhVS3JVVllMNXU2bTVSeWxrSnJFYjBTT3BDUmZiSGFjME9EQWp5T1RKYmJ1aWVSZVQrc0pyNU5KSS9jTVEyQWNjUDZrNWFSemRmTDFwR1drYzNEYzZaNUhLRUVLQ291WWZuNmJRenQyNTN3a0NBY0RpZGZMZitKb3FKaWh2VHRqcS9KRzV2ZFRsTEsyU3JUWEMxRnhlaDBEZnZ6S1lRUVFnZ2hXaDVKRUpzQnRZSG42UzBaS0lEREo3d2VaMVdmaUZ5cEl5ZE84Y2YvZkVSd2dKazNYbmdLTDZNQkFJZkR5VFAvZUplemFSbjg1VmNQMEtWRG5IdjdrclZiV0w5ekgya1oyWGdiRFhUdjNJNjUweWRVR25GVFZaVVZHM2F3WnV0dVVpOWtZVFRvNmRZeG50dHZHa3RzVkgzZWUyVU9weE1GUEJablVSVEY0M2FYeTNQdnlXOVhidVQ3MVpzODdudnpmd3Ryak9PTGYvK3gydVJ1NDg3OXZQMzV0NFFGQi9LSHgrL0JhREM0OTkwMWN5STJ1NTNsNjdkejlPUnA3cGsxbWNHOXUxWkpOajlkOUNNRmxpS21qUjNHeGJ3Q1ZtL2VSVlpPTG8vUG5VbElvRDhBS3pic29MakV4ckIrUFNxZFcxUmNnazRyQ2FJUVFnZ2hSR3NoQ1dJem9LaXVlaWVKdXBLTGFCMVc3RDdoOVpvMnF1QTV3V2tNWFRyRU1YbmtJSmF2Mzg2Q3BXdTVkOVprQUJZc1c4dVo4eGVZTVg2RU96bDB1bHo4OVozL2tYZ3NtYmlZQ0thT0dVcHVRU0diZGgzZ1VGSUtyL3orVWZkYXVkYy8rWWJOdXcvUU1TNkdtMFlQSmEvUXdwYmRpZXc3ZklJWG43eVh6dTFpR3hTdnpXWm4yOTVEYk50N3FNcStiMWR1NE51Vkc2cHNMN0Y1TGdaVVhyeG13UnN2QVhBK0k0dGZ2L3kyKzJkUDI3NWR0Wkd2bDYzRDRLSHdqZFBsWXNHU3RTeGV0WkhnQURNdi9QSWVqMnNpSDdqMUprSUMvZm5pKzlXODlzRjhvc0pER0RXb056MFRPdENoYlRUSFQ1MWp6WmJkQVB6dW4rKzV6K3ZXS1o3UlpjVnFEcDg0eFpkTDFoQVRHY2FRdnQyQjB1Uzl1TVRHeWRPcEdQVHlOU0dFRUVJSTBWckluVjh6b0xqc29QVThndVNKeG01Qlg1U0QzZUNQUTErM3RZZnUxM0xhNm5WOGJuNGhYeTFiVitNeEZkZkF6WjB4Z1QwSGsxaiswelpHRCs2RHplN2crOVdiYVJzZHdaeXA0OXpIcmQyeWg4Ump5UXp2MzVPbjc3dkZQZXJWdjBjQ3IzMHduNFUvcnVleHVUUFpzaWVSemJzUE1IMzhDTzZlT2RGOS9veHh3M24yMWZkNTY3TkZ2UFhpMHpWTzBhek8vRGRmOHZoK0Y2L2N3SlRSUXdrTENheXlYMVBONjVSdjE1Y2xVK1dqYnZvS3lkWGwyOHFMMmx4ZTNDWXA1U3dmZnJXRWsyZk9FeFVld25PUDNzV3AxQXVVMkIyMHZXekVkTzNXUGJoY0tpOCtlUzhmZjcyTTArY3Y4T1VQYThqT3phZGpYQXlkNHRzd2Zmd0k0cUxEQ1FzTzVNY05POWgxNEFpUDNWbmFxbVA1K3UxODl1MEtkRG90djc3L1ZuY3NiMzIyaU0yN0R3QXdabWkvNmo3Q0J2bHB6ZEZHdlY1REdMMzArUG9hQ1F3eUVSMFRpRVp6OVViV2hSQkNDQ0ZhRWtrUW13SEZVUXo2cXFORG5taWNKUmdzNlRoMVhqaE1ub3VqMUVUcnFuK0MrSFU5RWtTandjRGpjMmZ5NGhzZjg5OEZTeWkwRnFIUktEeDE3K3hLYTlrMjdTb3RESFBQelpNcUpYZEQrblJqOXVSUnRJa01BMG9USUc4dkkzZFVTQzRCb2lOQ0dUZDhBTit2M3NUUjVETjBhZCsyWHU4THFpWm1wODlmNEpYMzU1R2VtY1B4VStmNDA5TVB1S2ZKMXFhNkJMV3VyVUlxMnI3dk1DZlBuS2RQMTQ0OGRkOHRLQ2k4K3Q4dkdkUzdLNzk3Nkk1S3g2N2F0Sk1UcDFQNStxMC84ZHB6ajdOOTd5SFc3OWpIbmRNbnVJOHBUNndUajUxa3k1NUVIcmoxSmlKQ1M5Y2lua3ZQSU1Ec3kvODlmQ2R0b3lQYzU5d3dzQmNCWmw5NmRHNUgzMjZkNnYwZWFySis3YkZHdmQ2VjhqWVo2TndsZ3FIRDJ4TWVJYTA4aEJCQ0NORzZTWUxZREdqdFZoeDE2Q0tnY2RreEZLYWlhblRZZlNOcHlIcEN4VlpZcitQcjAxZXdYTGRPOFV3Y01aQVZHM2NBcFd2bEtpWWZVTnAvTHlRb3dHTnZ2WW9qalNsbno2UFg2VmprWWJwbjJvVXNBRTZkVFd0UWdsak9acmZ6L2VyTkxGcXhnVUIvUHg2LzYyYStYcmFPWDc3MEgyNmZPbzVSZy9zMHVFbjhteTg4NWY3L0M5a1hlZm1kejJvOTUrNlpFK2tVRjhPZ3N2V0VCUllyZ01kMWlycXlkaFRhc3RISm9mMTZNUFN5ZFlSUStubS85c0VDQnZicXd1U1Jnd0JRTkFvUDNUNk5FcHV0MHRwR2dIN2RPOU92ZStjNnZzdjYrZFBmcDErVjY5WkhTWW1Ed3NKaXNqTXRKQjFONThpaE5QYi9mSWJlZldPWk1Ma2JKcCs2UFJnUVFnZ2hoTGplU0lMWURHaGNOalRPRWx5MVREUFZXOUpMMXl0cURlaXRHWmZ0VmJDWmFpN1lvcmdjYUIzRk5SN1RXQWIzNmVaT0VEMnRFYlFXbHhCY1ZpQ2xKaFpyTVU2WHE4WlJ6RUpyVVlOaXpNckpaZDIybjFteGNRZEZ4VGFtamgzRzdNa2pNUm9NRE96VmhRKy9Xc3E3WHl4bXdkSzFUQmcrZ0pHRGVsZnFJVmdYMFJHaERZcHRjSjl1N3Y4dnI0NGE2RisvNmNUbGR1dzd6RHVmZjR1bHFCaWJ6YzV6ci8yWEMxazVqQjgrZ050dkdzdFhTOWZ4L1pyTk5WNWowYnQvYmRCck4xZEdvdzZqMFpmZ1lGODZKWVF6YVVwM2R1NDR4WVoxeDBoSnp1S091d2ZKYUtJUVFnZ2hXaVZKRUpzSlhjbEZiS2FJYXZjcnVFQjFsUmFrY1RsUlhNN0xEcWg5TkZGWGNwR0cxMHl0Tzd2ZHdRZGZMWEgzem52M2k4WDgrN2tuS3EzSE0za1pLU291OFhoK2ljM3VMdnJpWlRUZzcrZkxXeTg5M1NpeHFhcktEMnUzc0hQL0VZNGxuOEZvMERONmNCK2lJOElZTWFDbmV5VE4xK1ROMC9mZFFwdklVTDVhOWhNTGxxNWx3ZEsxeE1kRTBxMVRQSjNqMjNnY3FidGNhbnFtKy84djFORHFvaVpaRi9NQWlBZ0phdEQ1eDVMUFlDa3F4dXhyd21aM0VCMFJTci91blJreG9DZHdhVTFreGRIT2NpczM3V1RaVDlzYTlMb3RpVTZ2WmVqdzluVHRGc244ejNmeTRYdWJ1UGZCb1VTM3FkOERBU0dFRUVLSWxrNFN4R1pDYXl0RWF5ekdxZlh5dUY5RlE0bTU0ZE1vTlM0Yk9sdCtnOCt2ai9sTDE1S2Fuc25jNlJOd3VseWxUZWVYcnExVVpDWTJPb0tqSjArVG0xOVlwVHJuNy83NUhzWEZKYnovOGpPMGpZN2dhUElaQ2l6V1NnM2NBWDQrbUVUU3FiTU03OStUbURxTzFDbUtncGZSZ01QaDRNSGJidUtHZ2IxUmdMbS8vZ3Z0MmtSV0dlM012cGlQMCtua1AzLzRKVnYySkxKdDd5R1dydHRLNXdkdnI5UHJQZm5uTitwMFhFMU9uazRGSUQ0bXNrSG4zenh4Sk9PRzl5Y3F6UE9hMWZMcHM1NUdPODIrZGV1dmViMElDRFR4NENNaitOOUhXNW4vK1U0ZWZtSmtVNGNraEJCQ0NIRk5TWUxZak9pdEYzRDV4YUkyZXE5Q0ZiMGxBOVNyUDNwNC9OUTVscXpkUW14VU9OUEdEVU5WU3d2U0xGbTdoU0Y5dXRFeExnYUFrUU43Y2VURUtlYjlzSnJINTg1MG43L3p3QkhPcFdXNEsyZU9IdEtYd3lkTzhmRTN5M255bmxudVlqQzUrWVc4OStWMzVPVVhNcWFzWFVOZFRSd3hrSWtqQnJwL1RzL01BZkE0ZmJTOHNFNXNWRGl4VWVITW1UcU83Tng4Z2oyc25mU2s0dFRNMVBUTUJpV01XL1lrNHVQdFJYeWJoaVdJdmo3ZStQcGNXdVNhWDJqaFlGSUt1Zm1GM0RocXNNZCtqNjJaM3FEbDlya0RlZi90OVN4ZStITlRoeU9FRUVJSWNVMUpndGlNS0U0NytzSTA3SDVSalpyTDZTMFgwRGdidHZhd0xtMHV1bmVNcDF1bmVPd09CMjkvdGdoVlZYbmtqdW51d2lrUDN6R2RGLzd6RVc5Ly9pMnZQZnNZZXAyT3NVUDdzVzN2SWRadDNjUFo4eGZvM3JrZDJSZnoyYklua2FBQXM3dHE2ZWpCZmRpMS93Z2JkKzdqMUxrMCtuVHJoTTF1Wit1ZVJQSUtMTnc1Zlh5OTF3VmU3c2pKVS9qNytkUjVqVjlkazhQR3NHSEhQazZjVG1YeUZTUnl1dzRjNVZ4YUJxZFMwemw1SnBXMGpHd0FCdmJxd28yakJxTmVnd2NITFkydm41R0pVN3J6emZ6ZGhFZWE4ZmFXb2pWQ0NDR0VhQjBrUVd4bXRBNHJpaVdORXU5d1VLNTBaS2QwNUZCbnIxL2wwb3JxMHVhQ0tXUG8xaW1lcjVhdDQxeDZKaE5HREtnMFZiTnJoempHRE9uTDJxMTcrR3JaT3VaT240QkdvK0c1UisvaSt6V2JXTDlqSDB2V2JzSGtaV1JFLzU3Y09YMjhPMWxURklWbkhwckQ4dlhiV2JmdFo1YXYzNFpHVVlpTGllVEIyNll5dEt5eCs1Vzh2d1ZMMXpGeVVKOHJ1azU1a25WNVd3dFBiUzR1MzZhcXFzYzJHVHNQSE9HOUw3L0Q1TzNGcklrTm4rcTRZY2RldHU4N1RHeGtHTDBTT25ETDVORjBqSThoTWpRWUFGYzFzYmQyM1hwRXNYbURQeGR6ckpJZ0NpR0VFS0xWa0FTeEdkTFlMSGk1VXJGNWg5VmEyYlRhYTdqczZDenBhSjJlQzhIVVJYMHJWODZkUG9HNUZmcnZWZlRZM0prOFZtRXFLWlJPMzV3MWFSU3pKbzJxOGJvYWpZYWJ4Z3pscGpGREd6WGVVK2ZTZWZXRCtXZ1VoZG1UUGNkUW5qeTVYSzRhUi9BY3p0S2lRWjRLdlZTbnZBQ013K0dzVk1BSDRKT0Z5MW4yMHpZVVJlRzNEODZ1ZG5UVDVYTFZHdC9kTjAvaW9UblRxbDFQNkhTNnFvMjl0UlNwOFVSUkZQcjBqMlg1RDRrNEhhNm1Ea2NJSVlRUTRwcVFCTEdaVWh3bEdBdlA0VENZY1JnRFVUVjErMVVwcWhOdDhVWDB0bnhRNWFhMk9xcXFzbWpsQmx3dUZ5OCtlUjgrM3A2TEE1WFk3TzcvZXVwRFdDNCtKcElKSXdiVXE2MUY3NjRkc1RzY3FCNHF5NDRiMXArZCs0OXc1L1R4OU8rUlVPMDFTa3BzdGNaWCt4UmNGYVBCNERIMklYMjd0N3BDTlJVbGRJMWsrUStKV0swTmY5QWloQkJDQ05HU0tCYUxSUllnWFlHajI5ZlJwMlBEaW9mVW1hTGcwcHR3Nm54d2FiMVFkWVlLYXhSVk5DNEhHbWN4R3JzRnJkMHFpV0VkT1oxT0xFVWxtSDFOdFIvY0JCd09wN3RJenZWZzcvRTBFZ2FQYWVvdzZ1M1B6eS9CeDgvQWIzNC9zZmFEaFJBdHh2YXR5Znk0SkpISlUzc3dlR2k3cGc1SENDR2FEUmxCYkFsVUZZM05nc1ptdWJTcHJOS3BjZzM2R2w2dnRGcHRzMDBPZ2VzcU9Xekp0RG9GaDBQK25na2hoQkNpZFpBRXNZV1N4RkNJYTBPajBialhlZ29oaEJCQ1hPOGtRUlJDaUpvMGRsdFNJWVJvWkphOEhBcXlNN0RtNStLdzIzQTVIVTBka2hDTlJxUFZvZE1iTUprRDhBc093OGMvcUtsRHV1NUpnaWlFRUVJSTBRTFppcXlrcHh4RkxTa2t5TjlFWklRUEJxMFpqVWFlYklucmg4dWxZbk02eWJjV2twV2NRYmJSbDRqNEJBemV6WGVaVUVzbkNhSVFRZ2doUkF0anpjOGxOU21SeUNBVG9lRjFyNkF0UkV1ajBTaDRhWFI0K2VzSTgvY2hNOC9LNlVON2lPN1VBNU01b0tuRHV5NWRhU2QySVlRUVFnaHhEZG1LcktRbUpSSWZiaWJVWDBaUlJPc1M2bThpUHR4TWFsSWl0aUpyVTRkelhaSUVVUWdoaEJDaUJVbFBPVXBra0FrL2s2R3BReEdpU2ZpWkRFUUdlWk9lY3JTcFE3a3V5UlJUSVlSb0JhU0loYmdTVWlTaStiRGs1YUNXRk1xMFV0SHFoZnI3a0oyWGlTVXZSNzZUR3Bra2lFSUljUjByTDJMaHNsd2tRTzhrUkt1aTE0RkdrVlk1b3U1Y3FoMjdXa1JoZmo2WjJhbGsrd1JLa1lnbVVwQ2RRWkJNS3hVQ2dDQ3ppWUxzREVrUUc1bE1NUlZDaU91VU5UK1gwNGQyNDIvTHByM0pUckRlaFZHalNuSW82azJqcUJnMUtzRjZGKzFOZHZ4dDJadyt0QnRyZm01VGg5YnFXUE56TVp1TVRSMkdFTTJDMmNjbzMwTlhnU1NJVjBpajFlRnl5YzJXRURWeHVWUTBXcG13Y0MyVkZyRTRRQnRETVVGNloxT0hJNjR6UVhvbmJRekZwQ1lka0NJUjE1akRic09nMVRaMUdFSTBDd2F0Rm9mZDF0UmhYSGNrUWJ4Q09yMEJtMU51dm9Tb2ljM3BSS2VYWWdyWFVucktVY0owSmZob1hVMGRpcmhPK1doZGhPbUtwVWpFTmVaeU9xVFBvUkJsTkJwRjF0UmZCWklnWGlHVE9ZQjhhMGxUaHlGRXM1WnZLWkZlUmRlUUpTOEhsK1dpakJ5S3F5NUk3OEpsdVlnbEw2ZXBReEZDQ05GSUpFRzhRbjdCWWVUa3lmUWFJV3FTazJmRkx6aXNxY05vTlFxeU13aVE1RkJjSXdFNkZ3WFpHVTBkaGhCQ2lFWWlDZUlWOHZFUFFqSDZraWxKb2hBZVplWlpVTHg4cGNMWU5XVE56OFZYSzJ1anhiWGhxM05Ka1FnaGhMaU9TSUxZQ0NMaUUwakxzVkpnbFVXeVFsUlVVRlJDV2s0UkVmRUpUUjFLcStLdzI5RExFaVZ4amVnVnBFaUVFRUpjUjZTc1lDTXdlSnVJN3RTRGxLUkVJb084Q2ZYM2FlcVFoR2h5bVhrVzByS0xpTzdjUTNxbFhXTXVwME5hV1loclJxT29VaVRpT3VOeXFTU2RPc3ZCWThta25EM1BoZXdjTEpZU1ZGUzhqQVpDZ3dOb0d4Vk9sdzd4OUV4b2oxNG5WVldGdUo1SWd0aElUT1lBMm5iclIzcktVYkx6TWdreW16RDdHREZvdFZKdFRMUUtMcGVLemVrazMxSkNUcjRWeGVoTDIrNzlKRGtVUW9nV3d1VlMyZnJ6UVphczJVeE9Yb0hIWXl6V1lpeldkRTZkVFdmRGp2MTRleHNZTjdRL0UwWU14TXNvMWFxRnVCNUlndGlJRE40bVlydjJ4WktYUTBGMkJwbnB1VGpzTm5teUtsb0ZqVmFIVG0vQVpBNGdwRjA3V1hNb2hCQXR5SW5UNS9qaXU5V2twbWZXNjd5aUlodEwxbTVsdzg3OXpKNDBpaUY5dTEybENJVVExNG9raUZlQmozK1EzQndMSVlRUW9rWFlzdWNBbnkxZWhjdlo4TDZwK1FVV1B2NW1HV2ZTTGpCNzBpaTBXaWx6SVVSTEpYOTdoUkJDQ0NGYXFhWHJ0dkRwd2hWWGxCeFd0R2J6YnQ3NzhqdWNqWFE5SWNTMUp3bWlFRUlJSVVRcnRHUC9ZYjVmdmFYUnI3di84QWtXcmxqZjZOY1ZRbHdia2lBS0lZUVFRclF5WjlNeitIVGhqMWZ0K21zMjcyYmIza05YN2ZwQ2lLdEgxaUFLSVlRUVFyUWlxcXJ5OVpKMU9Cek9hbzhKRFFvZ0xpYTh4dXZrRlZwSVNqNVg3ZjV2bHY5RW42NGRwYnJwRlZKVkZXdHhDUWE5RHIzdTJ0eTZxNnFLb3RTOUNyL05ic2Z1Y0dMeU10YnJQTkU4U1lJb2hCQkNDTkdLSEVwSzRXanltUnFQU1dnWHk5MnpKdFY0ek1GanlTUWxMNngyZjBHaGxSVWJkakJqd29nR3hka1NaZVhrWXZMMnd1VHR4YVpkKzFtOWVUZlBQWFlYUm9PZW95ZFAwNlZESEFCcnR1eEdVUlJ1R05BTHZiN20yL0dpNGhMdS9zMWZ1ZitXS1V3WlBhUlI0ejF4T3BVenFlbmNNTEEzT3AwV2g4UEpQOStmUjJSWU1QZmZNcVhPMS9scTZUcStXNzJKVDE1NURyTnZ6ZTJ0N0hZSE8vWWZ4bWF6TTJab3Z5dDlDK0lxa0FSUkNDR0VFS0lWK1hIajlscVAyYjcvRUlsSkp6M3U2OVl4bm50bjM4aWhFNmRxdmM3YWJidTVjZlFRRExVa1FRQ3pIdnREcmNjQTNEcGxETGROR1ZPblk2K21XWS85Z2JpWUNQNzEzQk5BNmFqYnZ6LytHcTFHdzB0UDNVZHVmaUdIanFlZzFXZzRmUHdVTDd6K0VhOCsreGp0MmtTeGFkY0J6bWRrTVhwd24xcGZ4NkRYbC83WG9IZHZtLzM0SDFGVnRkWnpGN3p4VW8wSjZQZXJON0Z0N3lIYXhVWVRGeE9CVHFmRjVPM0Y2czI3bVRGK0JFRUI1bHBmQThCWUZwdVB5Y3U5VFZWVnNpN21rWnRmU0ViMlJjNmxaM0xpMURrT0hUOUZpYzJHbDlGQTE0NXhSSVFHMStrMXhMVWpDYUlRUWdnaFJDdVJrNWRmNDdUUWNuYTdrMXk3cGNwMlJWRVlOMklBR1RrWFdiZnQ1MXF2VTF4c1ovL1JFd3pva1ZDbitBTE12a3dZTWJER1k3cDNqSy9UdGE0MVJWRjQrcjViZU9idjcvTDltczE0RzQwQWFMVWF2bHU5aWI3ZE90R3VUUlJPbDR1VFoxSVpONncvR2szdDVVQVVUZW1VellvVE4vVTZIVE1uakdCWXZ4NGV6MGsrZTU3WFAva0duVTViN1hWUG43L0F0cjJIR0RHZ0YzRXhFZTd0YzZhT1pkdmVRL3gzd1EvOC9wRzVkWGpudU4rSHRzTDdLU3F4OGNnZlhzUHM2ME5VZUFnQmZqNkVod2JSdFVNY3dZSCtCQWVhOFNyN2pFVHpJZ21pRUVLSVdoMC9kNEhUNlZtTTZkc1ZqYWJxK3BLczNBS0MvZjI0a3FVbnFvckg4eThXV1BBemVhTnJRRisxazZrWjJCMU9va0lDTVB0NE56eTR5K1JiaWhwOHZaT3BHUlJZaStrWUU0NlB0OXdjaVd2cjZNbWFwNWJXWm5pL0hzU0VoL0x1dk1WMWJvMXg5TVRwZWlXSXpXRjBzQ0h5Q2l3VVdvdTRiL2FOdEkySllNZSt3d0NjejhpbVUzeStIeXRzQUFBZ0FFbEVRVlFiUW9MOE9aZWVpY1ZhUkZGeENRTjdkYWwwdnFxcXFLcnFUcmFLeXRZZFZ1UjBPckU3bk9oMFd2ek52a1JIaEhxTUpkOWlCYWh4UGVEL0Z2MklScU9wOG5sSGhBWnowNWloZkw5NkU4dlhiK2ZHVVlNOW5tK3oyd0Vxcll0VVZSV0gwNG1xcXVqTGt0TXBvNGN3ZS9Lb2F1TVF6WThraUVJSUlXcTE0OUJKRnF6Wnp1aStYYWo4SEx2VTI0dldjQ285aXplZm5sdHI0dVJ3dWpoNitqemQyOFc0dDUzUHVzaS9GNnhnOHVCZWpPM2Z0ZEx4bnl6YnhJRVRaNWsxdWo5VGg5VStIYXVpejFkc1lmZlJGRjU5L1BaR1NSQlZGZjc1eFZJT256clBPNys1Rzc4SzA2bnFhc3VCNDN5OWJnZHYvdW91Mm5sN3ZybXJqNWMrV2t6eStVemUvZTNkK0hwN1VWUmlZKzN1dzl3MHJIZU41LzNsMCsrSkNRM2l2aW10WjMyWWdEUG5MelQ0WEsxR3c3VHh3MGsrZTU2OUI0L1grYnpUYWVrTmZzMldaTmVCSTd3Mzc3c3EyNS82OHh2dS8rL1dNWjZFOW0wQitPTy9QNnh5N0pUUlE5eHIvNTU0NlQvazVoZTY5NzAzN3p2ZW0vY2RjVEVSYURRS2VmbUZwS1puZW93bEt5Y1hxTDdZelBydGU5bC81QVJUUmc4aElqU295djdiYnhyRDdzU2pmTEp3T2NFQlpnYjE3bHJsbUsrWC9jVGlWUnNyYlp2OStCOEJtREJpQUEvZFBzMWpiS0w1a3dSUkNDR0VSM2JIcGFmQWhySW53UW9LeFRZN0Z3c3N2UGJsanp4MTZ3Uml3NE01blo2RjJlUlZweVRzOWE5WHNtSHZVUjY3ZVN5VEIvY0V3T2xTT1pXV3hidmZycUZqbTNCaXcwdlhwT1RrRjdKcC96RWNUaWVCZmo3MWZnL2wwNnRpd3FyZUFEV0Vva0JjWkNpYkR5UXhiK1ZXSHBsWi81RU9nNzQwcG9nZ2YvZTJ4UnYyOE5IU0RUV2U5K3ZiSnpHbVg5V2JOTE9QTnpuNWhTaGxpZnNQbS9meStZb3RhTFVhOStmcnlZRVRaNlhhWUN0VW5qZzB4TkMrM1FrdysvTGxrdFgxT2k4ek82L0JyMW1USXlkTzhjZi9mRVJ3Z0prM1huaktYUzNWNFhEeXpEL2U1V3hhQm4vNTFRUHV3akFPaDVNbGE3ZXdmdWMrMGpLeThUWWE2TjY1SFhPblR5QXk3Tkk2T0ZWVldiRmhCMnUyN2liMVFoWkdnNTV1SGVPNS9hYXh4RVpWWDlsMTVLRGVqQmpRRTRmVHhaL2UvSVQwakd3c1JjVzg5ZUxUcEdmbDBMdExCMVJWNVltWFhtZHc3NjdjTVcwOEFHZlRNbmoxZy9uODZ2NWJTV2dYNjc3ZTM1OTVHSjFPaHdJOCtPdy91WGYyalF6cjF3T1h5OFZ2Ly9ZT1h5MWJ4MWZMMXRYNEdUa2N6aXByRU5NemMvanc2NldFQlFjeVorbzRqK2NaOUhwKy8vQ2RQUCt2RDNqdHd3WGNOL3ZHS2lPSjA4Y1BaOUxJUWVpMFd2NzIzdWVjUEozS3gvOThGb2ZUaVY2blJWRVUrWTVwb1NSQkZFSUk0ZEhLSFluOHYrOHEzM3hNKzcvL0FEQ3FUd0xIejZXaktBcTVCVll5Y3dzWU42QmJuYTU3MThTaEhFbyt4N3ZmcnNIYmFHQlVud1RhaEFYeGkybWplR3ZoYXQ1YXVKcFhINzhkZ0svWDdjVHVjSExYcEdFTTc5bXAzdTlCVTNaejR1TlZ2Nm1jT2ZrV3JNVWxIdmNONmQ2ZXBMTnBkRzhmdzdtTW5HcXZFUlVTNkhFNmJubE1GYWVPbFUvRmVtTFd1Q28zVkRuNUZ1YXQybHB0ZWZ0Z3N5OVFtdEFEekI0OWdGMUhrdm5nKy9WMGFSdEpYS1RuVVVxZFZvTlhIUXFIaU90TGNZbm5QOWQxTWVHR0FWekl1c2krUXlmcTk1clYvRjI2VWwwNnhERjU1Q0NXcjkvT2dxVnJ1WGZXWkFBV0xGdkxtZk1YbURGK2hEczVkTHBjL1BXZC81RjRMSm00bUFpbWpobEtia0VobTNZZDRGQlNDcS84L2xIQ2dnTUJlUDJUYjlpOCt3QWQ0Mks0YWZSUThnb3RiTm1keUw3REozanh5WHZwWENHSnEwaXYwNUdlbWNOckg4NUhyOU54ODZTUmZMNTRKVnQvUHNpaUZSdDQ0WmYzb0FJWjJSY1oxS3VMZTNwbzFzWFNCTHA5YkRRaFFRSHU2NVhINDNTVlR1WDFOaG9JOHZkekY2ZDVhTTQwSmxaWXIzbjdreTl4eDdSeFRCczN2TnJQekZwVXpEL2ZuNGZOWnVmcEoyN0J1NGJ2eHFqd0VQNzA5UDM4K2ExUCtlanJwZXcvY3B3SGI1dEthRm1NZmo0bS9Id2dKemVmNURQbkFmQy83RUdlUnFNaHY5RGljYVJUVlZYc0RpZkJnV2JNdnZWL0FDaXVIdm1YUVFnaGhFZkRlbmFrUzF3VWVwMldWVHNQOHQzR1BienptN3ZKekMzZzVmLzl3SmkrWFdrVEZzVDZ2VWNCNko5d3FYQ0V5NlhpZExuSyttSlY3b0VXSHVUUEgrNmR6dlB2TDhSWUlVR1pPS2dIU1dmVG1USzBkR3BrZW5ZZUs3WWZvRi9uT0c0ZE02amFPQjk3N1grY3VaQmQ0M3NwVDJ3OTBXbTFmUGVQcHlwdG03OTZHejl1UDFEak5YY2VUcTV4LzdkL2V4S0RwdlQ5RmR2c25Fckx3dHVvSjk5YURFQmFkaTRPaHhPVHQ5RmQyR0g4d082Vmlqd0FuRTdQWXQ2cXJXZzlKSnNBZ2ViU0c2dUNvbUlDL0V4b05ScWVtRFdPZWF1MkVWQjJzMVppZHpEcnVUY1oxSzA5Zjd4MytxV1Q1ZWwrcTZOUS83VzhBRDBUMmhNUkdzeTg3MWJWcVhwbVJScWw3cStabTE5WTY2aFl4VFZ6YzJkTVlNL0JKSmIvdEkzUmcvdGdzenY0ZnZWbTJrWkhWQm9kVzd0bEQ0bkhraG5ldnlkUDMzZUwrMEZNL3g0SnZQYkJmQmIrdUo3SDVzNWt5NTVFTnU4K3dQVHhJN2g3NWtUMytUUEdEZWZaVjkvbnJjOFc4ZGFMVDFkNWtLT3FLdCt1M01DaUZSdElhTitXWjM0eGh6VmI5d0F3ZGV3d2tzK2U1N1BGS3dueTl3UGdWT3FscWI3WnVma29pa0p3WU0wVlEyMTJCOThzLzRuc2k1NUhaSTBHZmFWS3B5NlhDN3ZEZ2RGUStoMXNMUzdocis5OHhwbnpGNWd3WWdCN0RoNWovNUVUdFJiS21UNStCSnQyN21OMzRqR1NVczd4MWt0UDQydTZORnRrN2RZOWxmNU01QmRhM0FtZm9wUzI5Tmk0Yzc5N2Y2RzFDSjFPaTBHbncrWnc4TWljNll5cVF6VlhjZTFJZ2lpRUVEVnd1VnpZU3B3c21MZXJxVU9wczk3dEcrYzZnWDQrN21tZC9yNmxOd050STBMNGNmc0JGRVhoem9sREFkaCtzSFEwNFRkdnpmZDRuWVYvL1NWZVJqME9wNU8xdXcrN3Q5OHlaZ0Q1bGlKVzdraDBiK3ZVSm9Malo5TTVmamFkelFlU2NEaGRkSW1MWXRYT1M4ZEVoZ1RRczMwYjk4L2xTZVl2WjQrdjh0cGZyOTFCUVZFeEQ5dzAwbU5zYnkxYzdYRWRZZm1JM3RKWGYrM3h2SW91WCtQejBkSU5MTjZ3cDlLSTM0V2NQSDc3ZHVYUDU5RlhQd1ZnNXNoK1JJY0VWdHFYbFZkQWtKOXZwUkZJVFRYSlhGQlpncGhYYUtWTjJWVGF0aEdoUER4ak5Dbm5NL0gzTmRFdUtoUXZvNzVTUXQ3WVB2N3ZscXQyN2FzaEl6MGZnQitYSlBMamtzUmFqbTQrNWt6M3U2THpUVDcxWHpjTE1LeC9UNXd1RnpzUEhLbjN1VDQrZFIvQno4MHY1T3Q2SkloR2c0SEg1ODdreFRjKzVyOExsbEJvTFVLalVYanEzdG1WS25odTJsV2FvTnh6ODZSS2YxK0g5T25HN01tamFCTVpCcFFtTzk1ZVJ1NjRiT3BsZEVRbzQ0WVA0UHZWbXppYWZJWXVaZXNJeXltS1F1OHVIWEU2WGN5YVBJcTgvRUl1WkdaejUvVHhhRFVhbnJ4bk5zZVN6L0NYdC85SFhFd0VKOCtrdXI4N01ySXZFaHhnZHJlenVKekZXZ1RBcHd1WEV4WVN5SU8zM3NUbVBZbjhkLzRQL0hmK0Q1V08vV0RCRWo1WXNNVDljMFJvRU8vOHFmUjdiT3VlUkpKU3pqSmw5QkM2ZDJySFA5K2ZWK1BuWEc3eXlFRzgvSnVIK0hqaE1ycTBiMXNwT1hRNm5hemFmT25meC9mbWZjZXg1RFA4Ky9rbjBHZzBPSjB1NWt3ZHg0enhsOVk2My92TTM3aGhZSzk2OVZrVTE1WWtpRUlJVVFPYnJYVGEzcEdENTVzNGtycnIzZjdLYmlDaHROS21SbEhRYWpWb0ZJVzh3dElibEkzN2pyRnM2ejRtRE94QlZtNEJYZ1k5TzQ4a00yRmdkMjRlMlIrQXRYc084ODI2bmJ6NitPM1k3STRLVXlrVjNscFl2N1ZMQUYrczNGcnA1MUY5dTFSS0VMVmwxVTBuRHFwYTduM2hUN3Z3TTNsNzNBZWxDYUxSVVBXZndoSzdvOUxQTnJ1RE43OVp4YWkrWFNxTmxCNC9tODdmUDEvS25QR0RHZGUvRzRxaW9OTm8wZXUwbE5qc2VCbExiL2phaEFXejhPVmZZdERwV0xSaEYvOWJ2cGtsci93YXA4dUpTMVg1YVUvbG0rNi9mdm9EQlpZaVBucnV3V28vRjV2ZFFVNitoWnk4MGlJVzM2emJ5ZmViZmlZOUo0KzByRnlLYmFVVkJtOGUyWjkyVWFIb3RkbzZsZFJ2cU5NcFdWZnQybGVUeWRmSXdFRnhUUjFHUFZ6WmQxRkRlczc1bUx6bzFhVTlpY2VTc1JiVmY3cG9lRWpkMXdCWDdDdFlWOTA2eFROeHhFQldiTndCd0Yweko5STJPcUxTTWFkVDB3a0pDdkRZMTYvaVNHUEsyZlBvZFRvV3JheTZKamp0UXVtZjhWTm4wNm9raUFBeGtXSEVSb1dqVVJSMkp4NWp4Y2FkdlB5Ylg2RFRhZDM5QmZ0MDY4aXNpU041L2w4ZmNQTE1lVHEwamViTStRdnVCTFVpdThQQjJxMTdXTEJrTFZDNnh2R2hPZFBRNjNUWUhRNGVtak90VXN1UFoxOTluNXZHREhXM3ZuQzRYRGpLcHA0RGpCdlduOWlvY0RyR3hlQnl1WmoveG92b3RGb1dyOXJJbHorczRhMlhuaVlxTE9UUys4M0k1b21YL2tOUWdCbTlYc2ZEY3lyTVBpaXpmc2MrY25MekNRc09MSnM2MjVVMVczYXplc3R1Umd6b2hhcXE3cldob3VXUUJGRUlJV3FnMTJ1eDI1eDA2UjdWMUtIVVE4RVZYK0hGajc0bHQ4QmFaZnNyODVZQnBlc1RWKzVJNUo0YmgyT3pPeGpWdDR1N0VJelQ2Y0xMb0tkTFhPWFBySHpxNUtpK1hmanRuTWtOaXV1bVovNWRaVnQxSTJ2Rk5qdnBPWGxWNHJpY3prUFM5TWlNTWZ4aTZpZ0E5aDgvdzN1TDE1S2VrMGQ4VkJqOUUrTFptbmljWGgxajhmRTJFaGNad2h0ZnIyTEo1cjA4TUhVazk5dzRuSHR1ckx3R1NLTlI4REpVSGgxUWxOTHByWjQ0bkM0aVF3STg3Z05JUEhtV1ovL2ZONVcySFQ1MW50andZTnBHaERDb2EzdkNnOHlFQlpwcEUzWnRtbEMzalErcC9hQm1KQ2U3a0lMOFl2cjBhOFBvY1hWcndkQWNITjErWlFsaXV6YjEveTRiMktzcldvMkduZnNPTmVnMTI4ZEdOK2k4K2hqY3A1czdRZlMwUnRCYVhFSndvSCtWN1pleldJdHh1bHcxam1JV2xvM29YZTYvQzM1Zy9mYTlsYlk5OTlwLzNmK3YxV2o0K0pWbjhmSDJJc0RzeS9aOWgyZ2ZHOFdSRTZlWWVFUGxhZlFPaDVNbi8vUUdHZGtYNmRXbEEvdVBuS0J6dTFqME9oM1c0aEljRGlkdG84SXJ0Ym5RYURRMXRyNEE2QlJmK25CTnE5V2lMZnYrT1g4aEc2MVdTM2h3NVprTU9YbWxvK3lla21xQTRoSWJDNWF1SmNqZmp4RURlckZveFhyNmR1OUUrOWdvMW16ZVRZL083UUFJTkYvNVEwdHhiVW1DS0lRUU5kQnFOV2k5TmR4KzU0Q21EcVhPam02dmVYcFdYZnpwZ1p0UkZBV3RwclFLM2VHVVZONWJ2STR1Y1ZFOE1tTTBpcUpRVkdMbnRmbkxBZkR6dmpSdExUMG56Mk55WTNkV0hwV3pGSmRnME9uUWFUWDFxM1JYeC9WUGU1Tk9vNm9xMlhtRnBHWmVKRG8wc1BhVHl1aDFXZzZscExMd3A1M3NPMzZHTG5GUi9QNnVxY1JGaG5EbVFqYXZ6RnZPb0s3dGVQYnVxYnh3M3d4Mkhrbm12Vy9YOHZ6N0N4bmN2UU9QekJoTmlIL0RiNHBLN0haQ0FxcU9LSlNMRGcxaVpKOEUyb1lIRXhrU3lHdGZMbWRVbndRZW4zVnBKR1Rid1JOMGk0K3VOZ2x0YlBjL05PeWF2RTVqMmI0MW1SK1hKR0kyTjE1L3pKYWdjM3diZERwdHBaR2wydlFxcTc1NTZNVHBCcjFtOTQ3dEduUmVYZG50RGo3NGFvbDdpdWE3WHl6bTM4ODlVYWw2cDhuTFNGRTF4WEpLYkhhTVpROXd2SXdHL1AxOGVldWxwK3NkeDEwekpqSm42amlTa3Mvd3I0Kys0cVduN3FOdGRDUUF2My9sLzlFbU10UTlQZk9HZ2IxWnQzVVBDZTNha2w5b3BVL1hqcFd1cGROcDZkb3hqakZEK25MenhCdTQ5WmN2dXZmbDVKWW1ibjQrcGtwdE1GUlVpb3BMS20weis1cHFuVGx3TlBrTThURVI3b1N4M01XODBvZU53UUdlRSt2UHZsMUJUbTQrajgyZDZUNFc0TWw3WmhNV0VzaUJveWVCUzhWMlJNc2hDYUlRUW9ncTJrZGZTazVLcTVuK3hMQ2VIZm5WYlpNdXJjL2Jzby8wc3ZMMWlTZlBFaDlWK3RUNjdJVnMya1ZYVFc0MGlvWVg3cC9oVHB4dSsrTTdkWTduL3oxekx6RmhRYnoyeEJ6ODY5alA4UHROUHdOUVdGVE1VMjk4d1JPenhqT3FUOTFHaW5MeUxiejF6U3BjcXNxdmI1L0U2TDVkVVJUSXR4VHh0Ly85Z01QcHJGUWRkR0NYZHZUNGJRd2ZMOXZJbnFPbnFvd1dMbHEvQzROZWgwNmo1ZGlaMHA1d1AyNDdnRk4xNFhLcDdqWWk1YXhGSlZYYWVsUk1pNFBNUGp4eng0M3VuK2V2M2taSzJxVXFnZWN5TC9MUEw1YlN1Mk5iWG5wZ1pwM2VzMmdkdkl3R0J2VHN6TGFmRDlkK01LV0pTcWY0TnFSbVpHRXRLN0JVSDZIQkFYU01qNm45d0Nzd2YrbGFVdE16bVR0OUFrNlhpL2xMMWpCLzZkcEtSV1ppb3lNNGV2STB1Zm1GQkpSVi9pMzN1MysrUjNGeENlKy8vQXh0b3lNNG1ueUdBb3NWUHg5VHBlTitQcGhFMHFtekRPL2ZreGdQbzNUbDEzMTkvWGJpWXlKcEZ4dU5qN2NYT3c4YzRVSldEby9mZGVudjR1U1JnMWkyYml1dmYvSTFFYUhCN3BHOWloNmVNdzJEWHUrdVlscnUvSVVzdEJvTlpqOGY3bjNtYjVYMmZiNTRKWjh2WHVuKytiMi8vS2JHQk8xWThoblNNN081NWNiUlZmWmRTaENyamlEbTVCV3dmc2MrT3JlTFpjeVF2aXhhY1dsS2JrelpkTm5qcDg2aEtBclJFUzFyZG9HUUJGRUlJVVExVXM1bjhzY1BGN21ubW03Y2Q0eU4rNDY1OXo4NmN5ejlFK0xSYWpYc1BKTE10QkY5S2JFN1NNMjY2TEhsaFU2cllXQ1hTeU1KOTk0NEFxT2hOR202dkIzRXo4ZE9zZlhnY1ZRVi9FeGU3cWY3Q1cwajZ4VDdtbDJIT0poOGpodDZkK2ErS1RmdzEwKy81N1V2bDNQZ3hCa2VtVEdtVW9zSlQ0TE1Qdnp6OGRzSThQVkJWN2JHTVR1dmtCYysvSmFjQWd0VGgvVmgzcXF0WExpWXh5TXp4dUJsME9OdE5QRDR6ZU93RkpkVWFhdngrWW90ZUJrTTZMUWFpa3BzS0FyTVc3VVZwOHVGb2lqTUxTdjRBNlZGYndvOUpJaXV5MjRTSytyVUpvS04rMHI3UlNxS3d1dGZyVUNqMFhEbmhDRjErcnhFNnpKbDlEQjI3RHVDeTFYN2FIenB0RVl0eDA2ZWJkQnJUUnM3N0tyMndqdCs2aHhMMW00aE5pcWNhZU9Hb2FxbEJXbVdyTjNDa0Q3ZDZCaFhtcHlPSE5pTEl5ZE9NZStIMVR3KzkxS2l0dlBBRWM2bFpUQm1hRDhBUmcvcHkrRVRwL2o0bStVOGVjOHNkK3k1K1lXODkrVjM1T1VYTW1aSTMycmp5UyswRUJvY1NPS3hrOXp6MjVlSmk0N2dZbjRCN1dPajZGcldjZ05LUjlYNjkweGd4NzdEM0RabGpNZlBxTHFpTlNmUHBCSWVHdVFlalh6emhhZXFUQ3ROVGMva3lUKy80YTVnNm9tcXFueiszU28wR28zSDk1UlRuaUI2cUs0YTVPL0g3eDZhUTJoUVFMVy8zOTJKUjRtUGlhejJmWWptU3hKRUlZUVFsUlJZaTNsdjhWbzI3VStpYlVRSXo5MDlEYlBKaS9OWnViejV6U3IwT2kwUFRCM0o4SjZkbURpb0IrdjJIT2JkYjllUWJ5a2k1WHdtTHBkS1F0dmExem5OSGwxMTJ1N2hsRlErL1hFemgxTlNpUW9KNUs1SlF4bldvNVBIZm9MVk9aaDhqbmUvWFV1UTJZZEhab3pCN09QTks0L2Z6cXRmTG1mVnpvT2NPSGVCNSsrZFRuZ3RKZVVyVGhFOWNQSXNyMzI1SEpkTDVlV0hadE94VFFUdFk4SjRlK0VhRGlXbjhzak1NZlRySEFkNDdybjQzVDh1VFZkNzg1dFY3RDZhd21kL2ZOaTk3WWZObDlZdFplVVY0blM1Q0F1b1BFWFZXY1BOZk04T2JWaXoreEJIVDZleDVjQnhqcDFKNDNkM1RxRmptNGhxenhHdFYzaElJRGNNNk1YNkhmdHFQZlpRVWdxL2VQYVZCcjFPbTZnd0J2WHVXcTl6NnRMbW9udkhlTHAxaXNmdWNQRDJaNHRRVlpWSDdwanVuaUw1OEIzVGVlRS9IL0gyNTkveTJyT1BvZGZwR0R1MEg5djJIbUxkMWoyY1BYK0I3cDNia1gweG55MTdFZ2tLTUx1cmxvNGUzSWRkKzQrd2NlYytUcDFMbzArM1R0anNkcmJ1U1NTdndNS2QwOGZYT0NKbjl2WGhxWHRuQTNEMDVHbisrczVucUtwSzh0azBIdjNqdi9qVi9iZlN1VjBzMi9jZDV1ZERTZWgwV3BiK3RJMUJ2YnZXZVNybW9lT242QndmVzZmRXU2WmpQbCs4a2lNblRqRjE3RENQcjUxMU1RK1R0MWUxU1didnk2YkZWblFzK1F5bnpxVXpjK0lOdGNZb21oOUpFSVVRUWxUaVovSWl5T3pMTGFNSE1tZjhZUFE2TFptNUJid3lieG5kMjhYd3V6dW51SHNiNnJRYWh2Ym93SHVMMTdKNjEwRXVGbGp4TmhybzFNREVaUDZhN1J4T1NlWFJtV09aT0tpSGUvU3VybllmVGVIdm55M0JwYXI4Mzl5Yk1KZE5SelhxZFR4LzkxVGVYclNHbFRzU2VmR0RSYno5bTN0cXZWNitwWWd2VjIxajJiYjl0SThPNDltN3A3b1R5M0g5dXhFYkhzeHJYLzdJaXg5K1M3ZjRhR2JjMEk4QlhkclZHUGZwOUd4Y0xwVUNhN0c3eFlaV295SEF6NFNDUXRMWjBpbW9hZGw1bkxtUWpVR25Jelk4dU1aUnozNEo4U2lLd2h0ZnJ5SXRPNWU1RTRjeW9sZm5Pbjl1b3ZXWlBtRTRCNU5TM0UzYUc1dE9wK1h1bVpQcVBYcFlsellYVEJsRHQwN3hmTFZzSGVmU001a3dZa0Nsd2pSZE81U3UzVnU3ZFE5ZkxWdkgzT2tUMEdnMFBQZm9YWHkvWmhQcmQreGp5ZG90bUx5TWpPamZrenVuanlldzdJR1FvaWc4ODlBY2xxL2Z6cnB0UDdOOC9UWTBpa0pjVENRUDNqYVZvWDI3MS9vZUhBNG5tM2J2NThzZjFoQWFGTUN6ajg0RjRNY05Pd2dPOU9lL0MzNWcxYVpkakJ6WW0rbmpoL09IZjMzQXM2Kyt6NVAzektaWGx3NGVybGU2Zmx1aktHUmR6T1BveWRPTUc5YlB2ZjlDOXNVcTUzamFWcTZvdUlRUHYxN0srdTE3NmRHNUhYT25UM0R2SzdIWmNUaWRwR2ZtY09ESUNjS0NxeStXVlZINURBZFZWWEdwS2g5OXN3eEZVUmczdEYrVlkxWHExMGRUWEh1U0lBb2hoS2ppd2FtVit3WXFTbWxWMExZUndXeE5QTTdaakJ6T1ptVHp3bjB6OFBYMllrU3Z6aXplVU5vVWVuQzM5dTUxaWhXZHk4aGg4Y1k5NkhYVnQxdkl1RmhhZkNFMTZ5SWZMOXRZWmIvRDRTUTZOSkRwSTZwT2g4b3R0UExKc2szWUhFNStjL3NrdXNWWHJweW9LQXBQekJxUG44bUxzZjI3MVpqRXBaelBaTlhPZzZ6WmZZaWlFaHREZTNUa2p2R0RzZHNkbk12SWNSOW5NaHI0djdsVFdMSjVMK3QrUHN5aC82WGlaL0tpWCtjNHVyZUxZVXovcmhncTlFUE1zeFJ4L0Z3NnFxcnl4TDgvNDVrN2JxUjd1eGltRE8zRmxLRzlBTmk4UDRsMlVhRjh0SFFEeFRZN2M4WVA1dDNmMXB6TW1rM2VSQVQ3azVhVnkrVEJQYmw5M09BcXg3aGNLazVuOWROVVJldmlhekx4eEQyeitQdDdYMUJTWW12MDY5OS95eFRpWXVyM29HalJ1Myt0MS9GenAwK29sTnhVOU5qY21UdzJ0L0w2VzUxT3k2eEpvNWcxYVZTTjE5Vm9OTncwWmlnM2pSbGE0M0dYeDN2eWRDb3JOdTVnNTRIUzZic3p4ZzluMnJqaDdwNm9nV1pmbnZuN085anNEaDY0WlFxVFI1WCtQWDN4eWZ0NCtkM1ArUE5ibjNMbjlQSGNQTEgwKzlmcGRQTEY5NnM1bDVZQmdOblBsMFVyMXFQUmFPamZQY0hkblA3bGR6NnJNYzV5RG9lVFpUOXQ1WWUxVzhqTkwyUlE3NjQ4ZmQ4dGxmcEZIanFlVXVsNk4wL3kzRVAyY3VYckpCME9KL04rV00zSjA2bU1HZExYWTFzVnA5TWwzMFhObkNTSVFnZ2hxdGk0N3hqbnN5NjZlK3FsWnBVK2pWNjBmamRCWmg5aXc0T0pEYi8wRC8rc1VmMzU2ZWZEcUNwTUc5N0g0elZ6QzYyczNYMFlvMTVYN1pUUjh0NTlQKzN4WEVERDduVFNxME9zeHdReHdOZkVHMC9QNWZDcDFFcDlFaXRTbE5LMWo5V3hPNXo4L3Iydk9YWW1EYjFPeTlBZUhYRzVYR3phbjhUV3hPUFZubGZ1c1p2SGxxN1YzSDhNdlU3SHBNRTlLKzFmc2YwQXFxcnkxNGRtODhteVRUejMvamZjZStNSWR3L0prNmtaYkVsTTR2NHBONUI4ZmdNNlhlMGpxTVUyTzY5L3RaSzByRndBMm9SNTdqbFhZbmRnY3pnODdoT3RVM1I0Q0kvTm5jNTc4NzZqdU5qZUtOZFVGSVZicG94bVFNK1cwenFrc2NSRWhwSmZhT0cyS1dNWk5iZ1Bwc3VtbThmRlJOSzNlMmZ1bkRhK1V1dUk5bTJqZWZYWngvbCs5U2FtanJsVURWaXIxWExpMURuT3BGMWczTEQrOU9uYUFSOXZJNEZtUDN4OXZDbXhsU2IyTmExQnJMaDJXYWZUNG5TNXNOa2RQSGpiVkNhUHJOeGFBNkJ2dDA3MDZ0S0JRTE1mUS9wMm8zK1B1djBlRlVYQno4ZUUzZW5rem1uak1laDEzRGpLOHhyb2RtMmlQSzVyRk0ySEpJaENDQ0dxMkg3b0JKdktSckk2eFVZd29FczdQbDIraVNkbWphdVM5QUFjVGptUHFwWW1ZR25aZVI3WHZuVnZGOE4zLzNpcXh0ZDliZjZQclAvNUNQUC85RmlENHRacE5kVW1oM1doMTJuNXhiUlJuRGgzZ1pGOUV2QXplYkZnelhZMjdVOWk2YXUvcnZhOEJXdDI4TVhLTGR3NHBCYzNEdW1GcGJqRS9YUy9uS1c0aEI4Mi9jeVE3aDNwMVNHV3Z6MThDOCsvL3cwZkw5MUlmR1FvN2FQRCtPY1h5d2p3OVdIaW9CNTh1S1J5bzI2WFM2MlNXQjlPU2VXTmIwcW5sVDQwYlJScjl4em1zNVZiR05DbEhaRWhBYVJsNWFMWGFRa0o4T1B0Mzl5TmwwSCsyUmVWZGUwUXo3T1AzczNibnkwaU16djNpcTdsNWFYbkY3ZFBvMmZuOW8wVVhjdGlOQmg0OXRHN3F0M2ZNNkU5UFJNOGZ6YkJBV2J1djJWS2xlMi9mM1F1SmkramU2cHVsdzV4ZENrcmRxUFRhdm5yYjM1QnFJZHBvT0VoUWJ6NXdsUDQrVmF1eEhyenhKRk1HREhRWGVER2t4ZCtlVysxKzZweiswMWp1ZjJtc2U2Zjc1ZzJ2dHBqLy95ckIrcDlmWEZ0eWI4VVFnZ2hxbmh3NmtnZW5Ubld2VWJ1WW9HRlQ1ZHZxalFWQ1VyWG04eGZ2WjM1YTdZeHVtOFhNaTdtODlyODVhUmw1M0xMNklIMUtpN1RYQ1MwamF4VUxiV09iUmNyOFZTbzV1T2xHOG0zRnJzcmk1cThETHh3L3d5V2I5dFBtN0Fnbm52L0d6SXU1dkdYWDh6QzIxaTFLTVMvRnZ4SXg1aHdadHpRajR5TCtYeTZmQk1iOXgwajBNK0hseCthVFkvMmJlalpJWlpmdi9rbGYvcDRNWDk3NUZZT256clA2MSt2NUtIcG81ZzZyUExJYmtQZWw3ZytSWVVGOC96amQ3UDBwNjJzMi9venJnWk0vK3ZUdlNPeko0OGlMRWg2M2pVbW53bzlaaStuMVdycDByNnR4MzA2bmJiS3FHSzVtcEpESVVBU1JDR0VFQjRFbGZYenNqdWM1Rm1zN0Q2U0FwUVdTU2gzT0NXVmo1WnVKT2xzR2plUEhNQzlOdzZueE83Z2xYbkwrSHpGRmpidU84WXRZd1l5dkdmSE9qZHJkenJyM3J5N25MMGVEYi90RGlkN2swNWpjemhJT1YvYU4vRHk1dENYS3g4SnJMajI4SEw1MWlMM3NaNktjcXpja2NqS0hZbE1IdHlUdGhWNmdnWDYrUkFiSHNKVHIzK0JwZGpHTTNmY1NJOEtJNkRGSlhiM2RmY2ZQOFBaQzluTXVLRWZPcTJXdlVtbkdkSzlBMC9NSHUvdURSa1hHY0xUdDAzazFTK1g4L1FiWHhEaTc0ZXFxb1NXVFdjN2xaYkp6c1BKV0V0c0ZCWVZvNi9qNzBWYy8zeTh2Ymp0eGpHTUdkeVhIMy9henM3RW83V3VUZFJxTlhUdkZNK2trWVBvMFBicTlqb1VRbHc3a2lBS0lZU29sa3RWK2VXL1A2ZkFXb3kzMFVCQzIwaWNMaGZQdjcrUWc4bm5pQXdPNEU4UDNFemZzaFlQWGdZOWY3eDNPZ3ZYNytMTFZkdFl2Zk1nUTN0VXJjcFgwZnE5UjltYmRBcW4wOFdPdzhtVmlyclVSV0ZSU1oyUDFldTA3RG1Xd3JLdCs0SFNkVE5qK25XcDhSeVhXanFhOHNpcm45WjZmYWZMVlNVWjNuSG9KRzh2V2syZ253OTNUeDd1M3I0MzZUVHpWMi9qOEtuekJKbDllZm5oMlpVSzYvaDRHVm0yZFQvNTFpS3ljd3ZKTGJReXMyeXRZcERaaDllZnVwUHdJUDhxTWR6UXV6TTZyWVkzdjFsTjB0bDAvRXhlOU81WVd1SFIxK1RGWnl1MnVJOHQvNzBKVVM0MEtJQzdaMDFpenZUeG5EaDFsdVJ6YVdSazVtQXBMc0hsZEdIeU1oSWM1RTlzVkV6VXlKSUFBQ0FBU1VSQlZBUUo3ZHJnSTZOUlFseDNKRUVVUWdoUkxhTmV4MTJUaHVGd3VoamVzNk43WkhIUzRKNk03SlBBdVA3ZHFsUXNWUlNGVzBZUFpHVHZCSFJhYmEwSlgvdm9NRjc3Y2ptS0FtR0IvaDRMME5Ua2dadHV3RmFQVWNTNUU0Y1JGUkpJYkhnd0hkdUU0MXZERkM0QVI5bDB1N3FzUVhRNHF5YUlnN3ExNS80cEkya1RIdVNlc2d1bDZ5VlQwcklZTjZBYkQwNGRXU1dPMjhZTjRzdlYyL2h4MndFVVJhRkxYQlNUSzZ6LzlKUWNsaHZhb3lPOU83YmwySmswWXNLQzhES1VOcW9POGZmanRyR0RDQW53bzN1N21Hb0wyZ2loMTJrcnJYY1RRclFla2lBS0lZU28wWTFEZWxYWk5xcFA3Wlh0d3VwWXBhNU5XQkFmUGZjZ2dYNm1lbzhlQWd6dVh2TUk1ZVg4VEY3MVNrSjd0RzlUYTF4aituV2hXM3lVeC9ZZUFETkhWdTBGMXFOOUd6NTUvc0ZxRTlTYlIvWjNWemR0Q0pPWGdUNmRxcTVQdW12U01BOUhDeUdFRUtVa1FSUkNDTkhrd3B0eHlmTituZVBvVjh0VXpMQkFjNTBUNG9wcUc3MFVRZ2docmpWSkVGc3dTMTRPQmRrWldQTnpjZGh0dUp6UzMwbzBIWTFXaDA1dndHUU93Qzg0REI5L21ib21oQkJDQ05IU1NJTFlBdG1LcktTbkhFVXRLU1RJMzBSa2hBOEdyYmxGbHBNWDF3K1hTOFhtZEpKdkxTUXJPWU5zb3k4UjhRa1l2RTIxbnl3YWxVYXJ3NlhhMFNqU3gwQmNmUzVWUWFPVjJ3a2hoTGhleURkNkMyUE56eVUxS1pISUlCT2g0Wjc3MndqUkZEUWFCUytORGk5L0hXSCtQbVRtV1RsOWFBL1JuWHBnTWxkdDRpdXVIcDNlZ0YwdHdpalBqTVExWUZkTC84d0pJWVM0UG1pYU9nQlJkN1lpSzZsSmljU0htd24xbDFFWjBieUYrcHVJRHplVG1wU0lyY2phMU9HMEtpWnpBSVZPeVE3RnRWSG8wTWhESUNHRXVJNUlndGlDcEtjY0pUTEloSjlKbnRTS2xzSFBaQ0F5eUp2MGxLTk5IVXFyNGhjY1JxNWRHcUNMYXlQWHJzRXZPS3lwdzJnMU5Gb2RMcGRNSHhjQ1NwZTN5QlQzeGljSllndGh5Y3RCTFNtVWtVUFI0b1Q2KzZDV0ZHTEp5Mm5xVUZvTkgvOGdORDZCNUVpU0tLNnlITHNHalcrZ0ZLVzZoblI2QXpabjNmdCtDbkU5c3ptZE1zWDlLcEFFc1lVb3lNNGdTSkpEMFVJRm1VMFVaR2MwZFJpdFNrUjhBaGtPSXhhbmZNMkxxOFBpVk1od2VCRVJYM3RQVE5GNFRPWUE4cTBsVFIyR0VNMUN2cVZFcHJoZkJYTG4wRUpZODNNeG00eE5IWVlRRFdMMk1XTE56MjNxTUZvVmc3ZUo2RTQ5T1d2eklzY3VYL1dpY2VYWU5ad3Q4U2E2VTArcFZIeU4rUVgvZi9idU83NnErdjdqK091Y3U1S2JTVUpDUWdJaGJBakRBQ0pEbEkwc0VSVW50amhxNjZqWTlxY1ZhOVU2V3V1MnJxcDExeTA0RUlTeVplOGxld1ZJeUE2Wk43bmpuUFA3STNETkplc0dBaUhjei9QeDZPTkJ6ajNqa3d2MmNkLzMrLzErdnJFVUZNbTZiaUVBQ29vY01zWDlMSkJQRGMyRXgrM0NhcExwWXFKNXNwcE1lTnl1cGk0ajROakRJMGxLNlVlUnRTVUhIQmJ5WFNhY3VvSnVTQU1iMFRDNm9lRFVGZkpkSmc0NExCUlpXNUxVbzU5OGM5OEVRaUtpVUd5aDVFcElGQUV1dDZnTUpTaFVwcmlmQmJLcXM1blFOWS9zY3lpYUxWVlYwRFZQVTVjUmtLekJkdHAyNzBOWlVRRWwrVGtVRkJmaWNidms3ME0waUdveVk3WllzVWRFRWhNZEt4L0ltbGhjY2xjTzc5aElrTVVzamV0RVFDb3BkNUpaVUU1U1N0K21MdVdDSkFGUkNDRUNRRWhFbEh5b0YrSUNVVG1GdkNlSDltNG5QaXFZbUlpUXBpNUppSE1tdDZpTXpQeHlFcnIwbENudVo0a0VSQ0dFRUVLSVpxWnlDbmxmc2c3dEpyOG9sNmh3TytFaE5xd21rOHc0RWhjVVhUZHdhUnJGWlU0S2loMG90bENTZXZTVmNIZ1dTVUFVUWdnaGhHaUdUcDFDbnBzbFU4akZoY2M3eFQwOGtwYnQyOHRzbUhOQUFxTHdNZ3lEdFBRc051M2N3NkVqbVdUbDVWUG1jSUlCSVNFMldyV01JaWtobmo0cG5lblF0aldLSXQ5UUNpR0VFRTFOcHBBTElScVRCRVNCWVJocy9Ia3ZzeGV2NUZoV1hvM25GQlU3S0NwMnNQZGdPZ3VXcnljMnVnVVRSZ3pra3Q0cE1wVkZDQ0dFRUVLSUM0UUV4QUNYZDd5SUQ3LytrZDBIanpUb3Vwejg0N3ozNVZ5V3JkbkN0Q25qaUdzcDMxd0tJWVFRUWdqUjNNaytpQUZzWDFvNlQ3NzJZWVBEWVZVSGpoemo2ZGMvWk1lK3RNWXJUQWdoaEJCQ0NORWtKQ0FHcVAySDAzbngzUzl3T0NyTytGNFZGVzVlL2ZCcmR1dzkxQWlWQ1NHRUVFSUlJWnFLQk1RQVZGQll4S3NmemNMajBScnRucHFtOCthbjM1R1ZtOTlvOXhUaWZHRG9SbE9YSUlRUVFnaHh6a2hBRERDR1lmREJ6UGwranh3R0JWc0pEUW55NjF5bjA4VjdYODFCMC9RektWR0k4NHFtNlpqTjhuK1ZRZ2doaEFnTTBxUW13R3pkZllCZCs5UHFQYTlqVW10dW5EU0dObkV0VVJTRi9PUEZmTHRnR1dzMjc2cnp1a05IczFpM2JTY0RVM3MwVXNWQ05CMU4wOUUwQTVOSkFxSVFRZ2doQW9OODZna3djNWFzcXZlY2hMZ1kvblRIRFpTWGwvT2ZMMmJ6d1ZkemNXc2VicHN5Z1c0ZDI5WC9qTVdyTVF5Wmx0ZWNhTHJPb2ZSTThvNFhlWStWVnppYnNLTHp3K0ZEK1JpR1FWQ3d0YWxMRVVJSUlZUTRKeVFnQnBDczNIelNqbWJWZTk2VWNjUEl5Uy9reGZlK1pOM1czYXpjOURNdnYvY2xBSVA3MVQ4eW1KMTNuSU5IajUxeHZjMVJWbTQrcjN6d05UdjIxZHl3NTkrZmZzZXMrY3R3K0JHKzFtM2JSV2xaZVdPWFdDT1B4OFAvL2YxMW5uejFBd0Jtemx2S2cvOThrOXlDd25QeS9QUFZ6aDJacUtwQ1VKQk10aEJDQ0NGRVlKQlBQUUZrODQ3OTlaNWpNcWtjeWNobTRjb042RlhXRXVZZkw4WlI0U1E0eU9iWHM3YnMzRStIdGdsK25Ydk4zWS80ZGQ1MTQ0ZHovZmpoZnAxN05sMXo5eU8wUzR6amhZZnZyZmJhMGN4Y2ZscTNoYjQ5T2xkN1RkTjFWbXpZUmtSWUtKTkdEYW56R1U2WG0xZmUvNHJvRmhHOCtQQzltTTJteW50b0dsbTVCWFZlMjdwVjViVGdockJhTE41ckFRWmNsTUxjcFd0NDVJVjNlUEtQZHhBYjNhSkI5N3NRRkJlVnMzbmpFVUxEZ2hyOGZnb2hoQkJDTkZjU0VBTkkyckhNZXMvUk5KMVo4NWRWTzU0UUY0TTl5TWFSalBwSElBSFNqdGIvcktvaXcwTVpQYVIvbmVmMDZKVGNvSHMyaGFPWjJkaXNGaTd1MWEzYWF6djNwVkZlNGVTR0NTTXdxWFVQM3EvWnZBT255ODA5VXlkN3d5R0FvOExKZlUrOFV1ZTFuNy95T0JaTHcvN1RWaFFGcThWQ2tLM3lDNENFdUJnZXZlOVcvdkw4MjJ6ZXVZOHg5ZnpkWElnV3p0K0YyYVFTRVJuYzFLVUlJWVFRUXB3ekVoQURTRTdlOFFaZkV4VVJScmNPU1V3YVBZU3MzQUxtcjFqdjEzWForWFdQY3AwcU1qejB2QmdkUEYzSHN2TXdESVBkQjQ3UXZrMXI4cXBNell5TGpjYWtxdnkwZmlzQWJvK0grY3ZYK1Z5ZjBLb2xQVHEzOS83OC9hSVZqQnpVbHk3dDIxSmM2aURVSG9TcXF0aURLenZLM2poeEpOZU9IZXB6ajY5L1hNcG5zeGY2Qk1xcS9yZDhQUWExcncxVkZNak15ZnVsTmdOR0QrbFBoZFBGcnYxcGZxMC92VkJzWEgrWXJadVBjdVhWRjdGdFMzcFRseU9FRUVJSWNjNUlRQXdncDlOMDVKOFAzUVZVcmxGNzdlTlpWSlM3L0xyT256VjJGNUkvUFAycXo3NlNWVWY1UG5qdVlSUVVWbTdZRHNCL3YvMWZ0ZXRIRHU3bkRZaHJOdThnTys4NGovNytWZ0Mrbkx1WVRUL3ZaY1pkVTJrVEgxdHZMYlZOaC96UEY3TlJUU3BCMXRvYnJ1eExTL2RPWVRVdzBIVUR0OXZEMVdNdUM1aUF1RzFMT25PKzI4YkZBNUxwZTNHU0JFUWhoQkJDQkJRSmlLSk9Eei8vTmowNnQyZmMwQUg4M3gwMzhzKzNQaUVqSzdkSmE5cTFQNDIvdnZRdTBaSGh2UExvZElKc2xZSEg0OUY0NEprM09KcVp3NU4vdU4wYmFEd2VqZG1MVnJKMDNSWXljL0lKdGxucDBhVTlVeWVOSmo0MjJudGZ3ekNZdDJ3dEMxZHRJQ003RDV2VlFrcW5aRzZZTUlLMnJWdlZXWlBGYkdiTWtQN2NObVc4OTloM0MxZncwYXg1V0MxbXZ2bmZjcHd1RjMrNy96YWZrVUtBZXg1N3lUc2x0S3k4Z3ZlL25zdVVzVU9KQ0F1aHFLU01KYXMza1pRUVIySmN6Qm05YjZwSlpmU2xGL3ZVV05Yc1JTdjVZT2FQdlBQM0J4czhSZlZDNEhSNldMcG9ENnVXNzZkM2FpSmpKOGhXTFVJSUlZUUlQSUgzS1RDQStkdGdwcXJjL0VLV3JON0V6M3NPOHNRZmJ1UHFLeTdqMVE5bTFudWQvVFNlNWE5dUhkc3g5dkpMbUx0MERaLy9zSWhwMTR3RjRQTTVpemh5TEp1clJnM3hoa05OMTNucTlRL1p2dWNnN1JMam1EaDhFSVVscFN4ZnY0MGRldy94N0VOM2VSdXd2UHorVjZ6WXNJMU83UktaTUd3UVJhVmxyTnl3blMwNzkvUFlmZFBvMHI1dHJUWFZ0VTllWGtFUjN5OWNRZTl1SGF1RlF3QmQxNzFyRXRkdjIwWGU4U0tXcjkvR1QrdTNVbFJTaHN2dDRiYzNUZklaR2Z4czlrSSttNzJ3UWUrYnF0Uzk3akhFWHJuV3JzUlJUbFJFR0laaDhQN1hjN2x1M0hCQ1F5N2NkWGdsSlJYOHZEV0RGY3YyVVY3dVpzejRIZ3djM0FIcFN5T0VFRUtJUUNRQk1ZREV0bXhCZXVicGpmN2xGaFJ5SkRPSHBQaTZSOUpPYWhVZDFhRDdGeGFYOHNXY3hYV2VVM1dONHRTclJyUHg1NzNNWGJLYVlRTlNjYms5ZkxkZ0JVa0pjZHc0Y2FUM3ZFVXJON0o5ejBFdTdkZUwrMitkNGcxWi9YcDI1ZmwzUHVQckg1ZHk5OVRKck55NG5SVWJ0akZwMUJCK05YbU05L3FyUmw3S2pPZmU0dFdQWnZMcVkvZlhPbjFUb2ZZMHNXWFhmZ3dEYnIxMkhJNEtaN1h3N05FMExPYksveFQ3OSs3T2dOVGQ5Ty9WamVCZ0c4Kys5U25qaGc0ZzZaUVJ6UEhEQmxackhETi8rVHJtTEZsZGF4MjZvWFBrV0hhMTlZL1JrZUgwNjltVnFJZ3dBUElLQ29tS0NHUHZvYVBNV2JLYWtqSUgwNmROcWZXK0RiVms0ZTVHdTlmcGNyazBTb3JMeWM4djQxaDY1WHJSbEo0SmpCelRqYWpva0NhdVRnZ2hoQkNpNlVoQURDRHRXc2V6YWZ2ZU9zOXAyU0tDaDM1M005OHRXTUh5RGR0OFhnc0xzZVB5ZVB4N1ZwdjRCdFZXV0Z6S2x3MElpRGFybFh1bVR1YXhWOTdqN2M5blUrb29SMVVWcGsrNzFxZEp5L0lUaldGK2ZmVVZQdUZ1WUdvSzE0NGQ2bDNUdDJqVlJvS0RiTnhVSlZ4Q1pUZlBrWmRlekhjTGxyUDc0Qkc2ZFVpcXMwWk4vMlZyRU1Pb2JBZ3ordEtMR1pDYXdySHNYQjU1NFIwZXZQTW1VanIvMHBIVjQ5RzhOZHVEYkR6d214c0JlUHZ6NzRrSUMrR0dVMm9DQ0E4TkllR1VLYWZob1hVSEc4TXcyTDduSU52M0hQUTVmbkd2cnZUcjJaWFlscFVqcWNkeTh1aWMzSVlscXpkaE1adTUrY3BSZGQ2M29aWXUydE9vOXpzZE5wdVowTEFnV3JTd2M4V0VIblRySGs5a0MzdFRseVdFRUVJSTBlUWtJQWFRaTdwM3JIRUxpNnJ5amhmaDhuaVlmTVhsN0QrU1RtWk9aY09TeS90ZlJFeFVKSXRYYi9UcldiMjdkV2hRYmJYdEsxaVhsTTdKakJuU24zay9yUVhnbHNsalNFcUk4em5uY0VZV0xhTWlpWW9NcjNaOTFaSEdRMGVQWVRHYm1WbkQrNU9ablFkVWJ0MVJWMENjczJSMXJTTjQwWkhoV014bTNCNk56MzlZeEpOL3ZNUDdtdHZqd1hyS21yK0RSNCt4WU1VR3BrKzd0dEdtNjJxYXpzUVJnNzFUY2dIdSt1c0xoTm9yZzFHcjZCYVlUQ2JTMHJNb1RuSHcwL3F0REIvVWg1WlJrWTN5L0pQKzlvOUpqWG8vSVlRUVFnalJlQ1FnQnBENDJHaVMyclRpOE5Ic09zLzdlTlo4cHQ4NmhVZnZ1NVc5aDQ1Z3MxcHAzNlkxK2NlTCtXRng3Vk1ZVDRxTmlxUkQyNFRHS3J0T0ExSlR2QUd4cGpXQ2pnb24wUzBpNnIxUG1hTUNUZGZySE1Vc2RaVFhlWTloQS9wdzdkakx2VDh2WExXUmIrYi81UDA1UE5UT3lNRjltYk5rTmJzT0hQYUdUYmZIZytYRVJ2VUFPZm5IZWU3dHoralZ0UU05T3Jkbi8rRU04Z29LYVpjWVIxeE1aVk9kNHRLeWFzMkNpa3ZMYXEzTjZYSmhHSVozS3V0SkZVNG5JZmJLclROTUpoTnRXOGV5OTlCUnZ2bmZUK2k2d2RWakxxL3Bka0lJSVlRUTRnSWxBVEhBakJzNmlEYy8vcWJPYzNZZE9Nd3piLzJYU1NNdkpTa2hIa1V4V0xkdEY3TitYRVpKcWFQZVo0d2ZNYWpXdFhxTnllMzI4TTRYczdHZUNGZHYvUGNiWG56NFhwOE9uUFlnVzYzYmV6aGRibXpXeW11RGJGWWl3a0o1OWZIN1Q3c2VlN0RORytDZ2NrcnVxYTY0L0JMbUxGbk45d3RYMEsxREVycXU0L0ZvMktvRXhKZmYvNHFjL09Qa0ZoUnkrMFBQb0tvcVVaSGgvUGFHSzczM3IydTBzaVpGSlpYaDhXUVlQS204d3VWVFo5Y09TU3hZc1o0RFJ6SVlQM1FnTGYwSTEwSUlJWVFRNHNJaEFUSEFwSGJyU0pmMmJkaHo4R2lkNTZVZHplS1Y5Nzl1OFAyVDJyVGlrdDdkVDdlOEJ2bnNoMFZrWk9VeWRkSm9ORjJ2N096NXd5S2ZKak50RStMWWZlQXdoY1dsUklhSCtsei80RC9mcEtMQ3lWdFBQMEJTUWh5N0R4NmhwTXhSTGRodCtua3ZlOU9PY21tL1htZTgxVVRyMkpiMDdkR0ZsRTZWYXhDZExqZFFHUzVQbWpCc0lMMjdkYVJEMjlZa3hzVVFFOTNDMitYMHBCc25qdVRhc1VOOWpuMzk0OUphTzV1ZTNOc3dLdUtYcWJadXR3ZTN4ME5ZNkMrL2IwcW5aSDVjdW9ib3lIQ3VxN0xtVXdnaGhCQkNCSWE2Kzk2TEM0NmlLRXk3ZGh6QlFiVnZsbjY2ckZZenQxMDdvYzR0SHhyTHZyUjBaaTlhU2R2V3JiaHk1R0N1R2pXRXhMZ1laaTlheWI2MFh6WTJ2N3gvYnd6RDRKUHZGL2hjdjI3Ykx0SXpjK2pWclNNQXd3YjJRZGQxM3Z0cXJyZTVERlEyejNuejAyK1pOVzladFhXQ3AydkdYVk9aTUh3UVVEa0ZGc0FlL012STNxQytQYmwrL0hENjlleEtYRXgwdFhCNE92WWZybnhQcWphMk9YajBHUEJMY3h1bnk4VjNDNVlEb0txcTkrOXhYMW82bTNmdU8rTWFoQkJDQ0NIRStVOUdFQU5ReXhZUjNIUEwxYnowN3BjK1hUZlBoS0xBYjIrYVJPc3FHODgzaEQvYlhQVG9sRXhLNTJUY0hnK3ZmVFFUd3pENDNVMlRNSmtxTzREKzlxWkpQUHJTdTd6MjhTeWVuM0UzRnJPWkVZUDZzbnJ6RGhhdjJzalJZOW4wNk5LZS9PUEZyTnk0bmFqSWNHL1gwbUVEVWxtL2RSYy9yZHRDV25vbXFTbWRjYm5kck5xNG5hS1NNbTZlTk1xN1gySk5EQXpLSEJVKzZ3S0xUMHpyTkRCOHpxMDYvYmFvcEJTQWtHRGZxWjl1ajRmMHJGd09IYzBrTFQyVHRJd3M3cmh1QW0xYis3Zk55S2syL2J5WDRDQWI3UkphOGMzOG4xaThlaE81QlpYYk83U0pqNlc0MU1Fei8vNHYrdzluTUdINElPWXNXYzFYYzVkeTA1VWoyWitXem4rKy9JSEg3cnVWWGwwYjFueElDQ0dFRUVJMEx4SVFBMVNYOW0zNXcrM1g4ZHAvWjFGUjdqcWplMW10WnU2OGNSSzl1cHgrZVBCbm13dkdEeWVsY3pKZnpGbE1lbFl1bzRkYzdOT1lwbnZIZGd3ZjJJZEZxemJ5eFp6RlRKMDBHbFZWZWZpdVcvaHU0WEtXcnQzQzdFVXJzUWZaR05LdkZ6ZFBHa1dMRTN2L0tZckNBM2ZleU55bGExaThlaE56bDY1R1ZSVGFKY1p6eC9VVEdkU25SNTJsYVpyTzByV2JXYnAyYzQydllhbmhJbUQzZ1NNQTNtbWV1dzRjNXFWM3Y2Q2dxQVRETUFpeVdlblFOb0cyQ2EzUWRKM0M0c3BBNlhTNUtUNWxQZWpKNmFwRkpXVzQzVzV2OTlFRGh6UFlkZUF3bC9XL0NKUEpSTy91SFZtNWNUc1g5KzdHSmIyN1VWeGF4aFAvZXAvQ2tqTHV2ZVZxaGc1SXBkUlJ6cXo1eTRpT0RHZlhnY01BM2kxQmhCQkNDQ0hFaFVzcEt5c3o2ajlOTkxYZGF4YVQycWxoZXd2Nkl5Zi9PTzkvTllmOWg0K2QxdlZ0RTFweDI1VHhKTFJxMmNpVk5TL1gzL2NZWTRiMDU3WXA0NzNIdmx1NGdvOW16ZVA5WjJkNHAzRWFoc0hIMzh5bnFLU00zT09GN05wL21DN0piWGp5ajNlZ0tBcHVqNGZIWG42UHZqMjZjRkgzVHJSdkUrOGRjWHp5dFEvWjR1ZFVUNXZWeXFjdlA0cmI0MkhHczIrUmxwSEZjelB1SmpueGwzOURwWTV5M3Z0cURqK3QyMHFMaUREK2VQdjEzczZxanZJS0hucnVMZStJYUdKY0RLODhPdjJNM3FQTit6THBPcUQ1cld0OC81MlZBTno2bThGTlhJa1Fvakd0V1hXUUgyZHZaK3pFbmd3WTFMNnB5eEZDaVBPR2pDQUd1TmpvRmp4dzU4MnMzYnFUMll0V2twdGY2TmQxVVpGaGpCczZrQ0g5ZXFHZWd6V0g1N3RwMTR5alhhTHZIb3lEKy9RZ09UR2U0Q3I3R0NxS1FvZzltUFhiZDlNdU1aNjdicHJFa0l0N2UwT2d4V3ptNy85M1o0M1B1RzdjTUs0Y01SaFZWVkZyNlJKcllLQnBldVdvNVluNzNUQnhKSWVPSHZNSmgxQTVyVFhJWnVYU2ZyMjQvYnJ4UHMxNTdNRkJQUFhITy9odzFqeDJIempDbEhIREd2Nm1DQ0dFRUVLSVprZEdFSnVKc3pXQ1dKV3VHK3hMTzhybW5mczRlQ1NEekx3Q25CVnVETU1nT05oS2JNc1dKQ2UwSmpXbEkxMlNrODVKTXhweGRobUdjVTYySkFFWlFSUkNuRjlrQkZFSUlXb21JNGpDUzFVVnVyUnY2N091enpBTURLUHlOWEhoT1ZmaFVBZ2hoQkJDTkE4U0VFV2RGRVZCTW9RUVFnZ2hoQkNCUVFLaUVFSUlJVVF6VmxaVVFFbCtEbzdpUWp4dUY3cm1hZXFTUkRPaW1zeVlMVmJzNFpHRVJjY1NFaEhWMUNXSkppWUJVUWdoaEJDaUdYS1ZPOGc2dEJ2RFdVcFVoSjM0dUJDc3BuQlpGaUlhUk5jTlhKcEdzYU9VdklNNTVOdENpVXZ1aWpYWVh2L0Y0b0lrQVZFSUlZUVFvcGx4RkJlU3NYYzc4VkYyWWxyRk5IVTVvaGxUVllVZzFVeFFoSm5ZaUJCeWl4d2MzckdSaE00OXNZZEhOblY1b2dsSUcwb2hoQkJDaUdiRVZlNGdZKzkya2x1RkV4TWhvenlpY2NWRTJFbHVGVTdHM3UyNHloMU5YWTVvQWhJUWhSQkNDQ0dha2F4RHU0bVBzaE5tdHpaMUtlSUNGV2EzRWg4VlROYWgzVTFkaW1nQ0VoQ0ZFRUlJSVpxSnNxSUNER2VwakJ5S3N5NG1JZ1REV1VwWlVVRlRseUxPTVFtSVFnZ2hoQkROUkVsK0RsRVNEc1U1RWhWdXB5US9wNm5MRU9lWUJFUWhoQkJDaUdiQ1VWeEl1TjNXMUdXSUFCRWVZc05SWE5qVVpZaHpUQUppTTZHYXpPaTYwZFJsQ0hGYWROMUFOVW5UWkNHRU9GTWV0d3VyeWRUVVpZZ0FZVFdaOExoZFRWMkdPTWNrSURZVFpvc1ZsNlkxZFJsQ25CYVhwbUcyU0RNRklZUTRVN3Jta1gwT3hUbWpxZ3E2NW1ucU1zUTVKZ0d4bWJDSFIxTHNjRFoxR1VLY2x1SXlwK3lsSklRUVFnalJERWhBYkNiQ29tTXBLSks5YUVUelZGRGtJQ3c2dHFuTEVFSUlJWVFROVpDQTJFeUVSRVNoMkVMSmxaQW9tcG5jb2pLVW9GQkNJcUthdWhRaGhCQkNDRkVQQ1lqTlNGeHlWeklMSEpRNFpMR3dhQjVLeXAxa0ZwUVRsOXkxcVVzUlFnaHhtZ3hGeFZBdEdLb1pGUG5vS01TRlR0b0tOaVBXWURzSm5YdHlhTzkyNHFPQ2lZa0lhZXFTaEtoVmJsRVptZm5sSkhUcGlUVlk5dXdTUW9qbVFsY3Q2TFp3ZEhNd3VzbUdnVzlUSEVWM1k5SXFVRnhsbUQwT01QUW1xbFFJY1RaSVFHeG03T0dSSktYMEpldlFidktMY29rS3R4TWVZc05xTWtsWE05R2tkTjNBcFdrVWx6a3BLSGFnMkVKSjZ0Rlh3cUVRUWpRVHVtckJFeHlOWmdtdDh6eER0ZUJSTFdBSncyTm9tTW9Mc0xpTHdaRHR1SVM0RUVoQWJJYXN3WGJhZHU5RFdWRUJKZms1NUdZVjRuRzdwQTJ4YUZLcXlZelpZc1VlSGtuTDl1MWx6YUVRUWpRYkNoNTdTOXpXY0tCaFh6WWJpZ21QUFFaTmo4UlNsbzFKcXpnN0pRb2h6aGtKaU0xWVNFU1VmQWdYUWdnaHhHa3pGQldYUFE3ZGNtYXpQUXpWZ2lzMEFXdEZMaVpuY1NOVko0Um9DaElRaFJCQ0NCRzRBbmhXcEtHb3VNSVMwVlZyNDl4UVVYQUZ4MkkyRkN5dW9zYTVweERpbkpOV1ZFSUlJWVFJT0ZaYjVYZmtGVTUzRTFmU1ZCVGNJWEdORnc2cjhOaGJvcGxsL2JrUXpaVUVSQ0dFRUVJRW5KQVFHd0RsNVlFWkVGMjJGbWN4eENtNFErTXF0OFVRUWpRNzhsK3VFRUlJSVFLTzFWcjVFU2cvdDZ5Skt6bjNETldNRnRUQ3IzUE43bElVVnltS29ZRnFSamNINDdHR1VWOHpHd01WVDFBVUZrZE9JMVFzYW5JME00ZmpSU1YwN2RBV3E4WFMxT1dJQzRnRVJDR0VFRUlFSE9WRXZqbDZwQUJkTndKcXF5aTNMZXFYTjZBT1prY3VGbGNSaHFKaXFCWVV0d09UcXdUVldZd3J0RFVvZFU5RTgxakRNYnVLVUR6T3hpcjl2SGNzT3cvakRMYjdhTlV5Q3JQWjVOZTVjeGF2WXNIS0RYejQzRjhrSUlwR0pRRlJDQ0dFRUFHcm90ekYzajNaZE8wVzE5U2xuQk9HWWtJUENxKzNPWS9pS2NmaUtrS3poZU8yeDU3WTR0REFYRjZBeFhrY3M2c1lqeTJ5M3VkNXJCRllQUDZOSWw1ejl5TituWGZkK09GY1AzNjRYK2VlVGRmYy9RanRFdU40NGVGN3ZjZnVmL0pmYUxwKzJ2ZDg5Zkg3YVIzYjB2dXoyK09odk1LSlBTaW9XbkMwV0NvL3hnY0gyNnJkUjlkMVhHNFBOcXNGeFk4dkE0U29TZ0tpRUVJSUlRSldiS3R3RnMzZlNlY3VyUUppRkZHemhQaTFuNzFKcXh6MWN3ZEZWVGxmUVF0dWdjVjVITlZURG40RVJNMFNpb1ZjL0cwWEd4a2V5dWdoL2VzOHAwZW5aTC91MVJUTVpqTlhETzdMYlZQRyt4eWZPVzhweVcxYWs5cTlVNDJCYmVIS0RiejV5YmRZekw0ZnpZOWtaUFBnUDkrczg1blgzZnRvcmErOS9mY0hpWTRNYjhCdklJUUVSQ0dFRUVJRXNINlhKREgzKyswc1g3cVB5NGQzYnVweXpqckR6LzBPdmRNa0RYeVhHNTQ4cnZvM0RkSlFWSFNURlZYemI1cHBaSGpvZVRFNmVMcE1wdXJUYnJmdFBzQ24zeS9rNGw1ZGFSWHR1L1l6SWl5VTBKRGdYNjVYZmErUGk0M204ZW0zRVJvU2pNVnM5dm1ybURYL0o1YXUzY3kvSHAxZTdaa2VUYU80dEl5d0t2Y1d3bDhTRUlVUVFnZ1JzRnJGUlRCMFJCY1dMOWhGYktzd3VxWEVOM1ZKWjVWdThtOWJDOE1TREJWZ2NSN0hGUnpqUFc2dUtBQkFNL25mQWRVdzI4RFBnTmpjcWFlTURwYVdsZlBHZjc4QllQMjIzYXpmdHR2N21rbFZlZkV2OS9vRXhGTkhGME9DZzBodUUwOXVmcUhmTlJpR2dhYnJkRWhLbExXSjRyUklRQlJDQ0NGRVFCczZvZ3Q1dWFWODhjbDZ4b3hMWWNEZ0R2NzBjR21XL04xNlFqY0Y0UTVxZ2FYaU9EWlBPWWJKaXVKeG9lcHUzTFpJTkd0b296K3pvWGJ0VCtPdkw3MUxkR1E0cnp3Nm5TQmJaZmoxZURRZWVPWU5qbWJtOE9RZmJxZGJ4M2JlNDdNWHJXVHB1aTFrNXVRVGJMUFNvMHQ3cGs0YVRYeHM5Qy8xR2diemxxMWw0YW9OWkdUblliTmFTT21VekEwVFJ0QzJkYXM2YTZvYThOd2VEOCsrOHltNUJZVk1Ibk1aVXllTkJ1REE0UXhtUFBjV2s4ZGNSbUo4YkszWG43VDd3QkgrOGViSHRUN3p2aWRlcWZINEUvZmZUa3JuODNjNnJqaC9TVUFVUWdnaFJFQlRGSVZycnU5TGVFUVE4K2I4ekw2OTJZeTZJb1g0MWhGTlhWcWpNK3JabnFJcVJiV0FvcUJxTHRCY2xkZXJaakJYYjRwUzl6UFB6cmJiM1RxMlkremxsekIzNlJvKy8yRVIwNjRaQzhEbmN4Wng1RmcyVjQwYTRnMkhtcTd6MU9zZnNuM1BRZG9seGpGeCtDQUtTMHBadm40Yk8vWWU0dG1IN2lMMnhQVFBsOS8vaWhVYnR0R3BYU0lUaGcyaXFMU01sUnUyczJYbmZoNjdieHBkMnJldHR6YTN4OE9UcjMzSTNrTkh1ZWFLb2N5YXY0eFFlekNEKy9iazJiYy9wWGYzam41UHBVM3QzcEhQWDNrY3M5bmtFeURmKzJvT2M1YXNadVliVC9tY3IrczZiby9tZHpkVUlVNGxBVkVJSVlRUUFVOVZGY2FNNjBHYnRsSDg3OGVkL1B2VnBiUnIzNUl1M2VKb2x4eE5XSGdRSVNHMjV0L0l4akQ4MnVMQzVDckI3TWpCWXdsQkM0NnUzT2JDVTQ2bFBCOUxXVGJZZFR4Vy93SzBvV3QrbDFkWVhNb1hjeGJYZVU3VllEWDFxdEZzL0hrdmM1ZXNadGlBVkZ4dUQ5OHRXRUZTUWh3M1RoenBQVy9SeW8xczMzT1FOK3ZIc3dBQUlBQkpSRUZVUy92MTR2NWJwM2lEVnIrZVhYbituYy80K3NlbDNEMTFNaXMzYm1mRmhtMU1HaldFWDAwZTQ3MytxcEdYTXVPNXQzajFvNW04K3RqOTlYWUd0WmpOakJ6VWx5dEhES1pmejY2RWg5cDUvK3U1ZlBIRFlycTBiOHNEdjdrUlZhMDdPR2ZtNU9QeWVERFhjbDZab3dLQWpLemNHbC9YRFFPWDIwTmlYRXRzVnYrbUZnc0JFaENGRUVJSUlieTY5MmhONTY1eGJGeWZ4dll0R2N5ZjgzTlRsK1RqeGtsaFozUzlZbWdZOWV4ZkNHQnhGV09ZYmJoRDRqalpwY1l3MjNHRkJtRXJPb1Nwb3NqdmdLZ1lEUXVJWHpZZ0lOcXNWdTZaT3BuSFhubVB0eitmVGFtakhGVlZtRDd0V3A4UnRPWHJ0d0x3NjZ1djhBbDNBMU5UdUhic1VOcWNtT3E1YU5WR2dvTnMzRlFsWEFJa3hNVXc4dEtMK1c3QmNuWWZQRUszRGtuMS9pNlg5YjhJZ0ovM0htVDl0dDJZVkJXejJjVFJ6R3grV0x5S3l5OUpyYlBENkVlejVyRnUyNjU2bjFQYkZOT1RudjN6WFhSSVNxajNQa0tjSkFGUkNDR0VFS0lLczFubGtvSHR1V1JnZTBxS0s4aktMS0s0dUlMU2tncDAvZlEzUVc4Y3g4N29hbFYzbzZsK05DN3hWT0N4aHNNcFUxSXJ1NUxhTU9uK041MVJkYmZmNTU2NnI2QS9Vam9uTTJaSWYrYjl0QmFBV3lhUElTbkJkMS9Md3hsWnRJeUtKS3FHUUZaMXBQSFEwV05ZekdabXpsOVc3YnpNN0R3QTBvNW0xaHNRMDlLeldMaHFBNXQrM2t0MlhnRTl1N1JueHQyMzBERXBnYS9tTHVHcnVVdjU1THNGdEczZGlzc3U3azFZYVBXbVA3KzcrU3ArLyt0cnNGa3RtRXlWWWRjd0RPOFUyTHVuVGlhdVpSU3FxbmluMGdKb21vWnVHQ2dvbERyS0NiRUgxVm1yRUtlU2dDaUVFRUlJVVl1dzhDREN3cytmRDlpNzE1eGhRTlNjYUdZL09wQXFTcTBqZjZyaGFjQzZRZ1BWVStGL2dhZHBRR3FLTnlEV3RFYlFVZUVrdWtYOUk1NWxqZ28wWGE5ekZMUFVVVjd2ZldLakk5bThZeS9kT2lSVmptYWFUUHo1MlgrVDJyMFRvNGYwNTlxeFEvbHAzVlpXYk5oR2p5N3RPWnlSVmUwZUVXRWhQajlybXNZYm4zekxpZzNibUhiTldFWU02c3VUcjMxSWVZV1R2Ly9mbmQ3ei92UGxEMlJrNS9HbjIyOGdNdHovWmtKQ25DUUJVUWdoaEJBaVFLaXVVckMxcVBjODNXVEQ1SGFnNlc3MEtpT09wb3JqS0xvSGo4Vy80R0h5VktCd2RrZGQzVzRQNzN3eDI3dWx3eHYvL1lZWEg3NFhpK1dYajduMklCdmxGVFdQZWpwZGJteld5bXVEYkZZaXdrSjU5Zkg3ejZnbWUzQVFyLy90ajk2ZlN4M2xUTHRtTEhPV3JPYVpmLytYaVNNR00rMmFzVXdZUGdpZ3hvQllWZDd4SWw1NjcwdDJIemdNd01RUmd3R1lNSHdRVDczMklhczM3MkJnYWdxejVpL2pmOHZYazlJcG1USkhlYldRS1lRL0pDQUtJWVFRUWdRSVZYT2lhazUwVTkyZFNMWGdhRXlsR2RoS2pxQ1pna0ZWVVR4T1ZOMk5nWUlXSEYzbjlTZVpYTVdOVVhhZFB2dGhFUmxadVV5ZE5CcE4xL2xzOWtJKysyR1JUNU9adGdseDdENXdtTUxpMG1xamFnLys4MDBxS3B5ODlmUURKQ1hFc2Z2Z0VVcktISVNGK0k2MGJ2cDVMM3ZUam5KcHYxNGt4c1hncjdWYmRuTGd5REVHcEhabjdOQUJyTnE0bmM3SmJmeTYxakFNRnE3Y3dNZmZ6RWMzREhwMjZjRDJQUWU4cjZkMjcwU3ZyaDE0NS9QdjJiSDNJRDh1Vzh1b1N5L216aHNtMXRzRVI0amF5TDhjSVlRUVFvZ0FZaTdQcS9jY3pSU0VNeVFCM1JLQ3Fqa3h1Y3BRREEzZEdvb3JMTkZuVkxFMmxkZVZORWJKdGRxWGxzN3NSU3RwMjdvVlY0NGN6RldqaHBBWUY4UHNSU3ZabDVidVBlL3kvcjB4RElOUHZsL2djLzI2YmJ0SXo4eWhWN2VPQUF3YjJBZGQxM252cTdrWXhpOGpuNFhGcGJ6NTZiZk1tcmNNcTZWaDR5djdEMmZ3dytKVlBQQ1BOL2o5NHk5ek5EUFg1OTYxMlhQd0NIOTQ2bFgrL2VsM3RHN1ZrdWNldXBzZXAreHJXRnpxWU1xNFlXaTZ6by9MMWpKeCtDQitkOU1rQ1lmaWpNZ0lvaEJDQ0NGRUFERjV5akY1SFBXdVJkVE5RVGpOY1hXZVV4ZExSWDZEci9Gbm00c2VuWkpKNlp5TTIrUGh0WTltWWhnR3Y3dHBrcmVSeTI5dm1zU2pMNzNMYXgvUDR2a1pkMk14bXhreHFDK3JOKzlnOGFxTkhEMldUWTh1N2NrL1hzektqZHVKaWd6M2RpMGROaUNWOVZ0MzhkTzZMYVNsWjVLYTBobVgyODJxamRzcEtpbmo1a21qdlBzbDFrVFg5V3JIYnA0MGlpbmpockpoMjI0V3JkN0VyUG5McUhBNnVXM0srT3JYVndtTzdSTGpDQThOWWRxMTR4Zy9kSUJQNkRNTWd5VnJOdlBSckhtTUhUcUFoMzU3TTArKzloRXJObTRuSVM2R3dmMTZZUTlxMkg2VlFwd2tBVkVJSVlRUUlzQllIRG5vWVcwd2xMT3ptYnJaV1lqcWRqVDRPbisydVdEOGNGSTZKL1BGbk1Xa1orVXllc2pGUG8xcHVuZHN4L0NCZlZpMGFpTmZ6Rm5NMUVtalVWV1ZoKys2aGU4V0xtZnAyaTNNWHJRU2U1Q05JZjE2Y2ZPa1ViU0lxTncrUkZFVUhyanpSdVl1WGNQaTFadVl1M1ExcXFMUUxqR2VPNjZmeUtBK1Blb3N6YUN5MFUxTmV4TW1KY1J4MjdYanlNNC9UcWc5Mk9lY3d1TFN5dXVyQkVTYjFjb1RmN2pkNXg0ZXJiSngwSitmL1RjSERtZVFuQmhQbCtRMmRPdllqbjg4Y0NldmZqaVRmMy82SGU5OFBwdDJpWEcwYWQyS0tXT0hFaGZqMzVSZ0lRQ1Vzckt5cHU3WExJUVE1NjMzMzFrSndLMi9HZHpFbFFnaEdsUGFvWHplZjNzRnQ5NTVLZTJTbTgrSDU5MXJGcFBhS2I1UjdxV1pnbkNGSlhEcVZoWm55dVJ4WUMzTmhMUGNuT1o4ZE5QOWY4UHA4bjliajFPOStlU2Y2aHloZlBUbGQ5bXg5eERob1NIODZ1b3hETDBrMVdkZlI4TXdXTDNwWitZdlg4K09mWWRJaUl2aDVVZCs3M05PUTIzZWwwblhBY1ByUDFGY01HUUVVUWdoaEJBaUFKbTBDbXlPTEZ6MlZnM1l0cUtlZTNvY1dFcXpDTVJ3Q09EeGFJd2ZOckRHNmFOMVdiaHlBMjkrOGkwZVQ4MWJpNXgwL2ZqaC9CQzhpcnR1bmt4NERYc25Lb3JDb0w0OUdkUzNKOFdsRG80WGw1eFJPQlNCU1FLaUVFSUlJVVNBVWwxbFdEM3B1RUxqTWZ4b1BGTVhVOFZ4ckJVRkJHbzRCUGpqN2RlZjFuVE9BYWtwZEU1dVEweDBaSjNucFhSS0pxVlRjcDNubkJRZWFxOHhSQXBSSHdtSVFnZ2hoQkFCVE5WZDJJcVBvQVZINGJGRllqUnd5cW5xcWNCY25vZEpxemhMRlRZZkExSlRUdXU2VUhzd29mYmdScTVHaU5NakFWRUlJWVFRSXNBcEdKakw4ekZWRktJRlJhSlpRdXZleXNMUUs3dWh1b294dWN2T1hhRkNpTE5PQXFJUVFnZ2hoQUJBTVRUTTVmbVl5L014VkRPR09RZ05GUlFUaWxMNXVxSzVVRFVuK0xHWG54Q2krWkdBS0lRUVFnZ2hxbEYwRDRxcnRKSGExd2dobWd2NWIxNElJWVFRUWdnaEJDQUJVUWdoaEJCQ0NDSEVDUmZVRk5PeW9nSks4bk53RkJmaWNidlFOVTlUbHlSRXdGQk5ac3dXSy9id1NNS2lZd21KaUdycWtvUVFRZ2doUkFOZEVBSFJWZTRnNjlCdURHY3BVUkYyNHVOQ3NKckNVVlhaR0ZTSWMwWFhEVnlhUnJHamxMeURPZVRiUW9sTDdvbzFXUFpnRWtJSUlZUm9McHA5UUhRVUY1S3hkenZ4VVhaaVdzVTBkVGxDQkN4VlZRaFN6UVJGbUltTkNDRzN5TUhoSFJ0SjZOd1RlM2pkRy84S0lZUVFRb2p6UTdOZWcrZ3FkNUN4ZHp2SnJjS0ppWkJSQ2lIT0p6RVJkcEpiaFpPeGR6dXVja2RUbHlPRUVFSUlJZnpRckFOaTFxSGR4RWZaQ2JOYm03b1VJVVFOd3V4VzRxT0N5VHEwdTZsTEVVS0lDNEpxTXFQcnN2K2dPRGQwM1VBMU5mc0poNktCbW0xQUxDc3F3SENXeXNpaEVPZTVtSWdRREdjcFpVVUZUVjJLRUVJMGUyYUxGWmVtTlhVWklrQzROQTJ6UlFaaUFrMnpEWWdsK1RsRVNUZ1VvbG1JQ3JkVGtwL1QxR1VJSVVTelp3K1BwTmpoYk9veVJJQW9Mbk5LSDRFQTFHd0RvcU80a0hDN3JhbkxFRUw0SVR6RWhxTzRzS25MRUVLSVppOHNPcGFDSWxuWExjNk5naUlIWWRHeFRWMkdPTWVhYlVEMHVGMVlUYWFtTGtNSTRRZXJ5WVRIN1dycU1vUVFvdGtMaVloQ3NZV1NLeUZSbkdXNVJXVW9RYUd5cjNFQWFyWUJVZGM4c3MraEVNMkVxaXJvbXFlcHl4QkNpQXRDWEhKWE1nc2NsRGpraXpkeGRwU1VPOGtzS0NjdXVXdFRseUthUUxNTmlFSUlJWVFRZ2NnYWJDZWhjMDhPWlJlVFcxVFcxT1dJQzB4dVVSbUhNa3RJNk53VGE3RDArd2hFMHJkV0NDR0VFS0tac1lkSGtwVFNsNnhEdThrdnlpVXEzRTU0aUEycnlTUXpyRVNENkxxQlM5TW9Mbk5TVU94QXNZV1MxS092aE1NQUpnRlJDQ0dFRUtJWnNnYmJhZHU5RDJWRkJaVGs1NUNiVllqSDdaSXAvYUpCVkpNWnM4V0tQVHlTbHUzYnk1cERJUUd4UHJwcVFiT0VnaVVJWGJGZ0tKV3pjaFZEUnpYYzRDN0g1QzVEMWQxTlhLa1FRZ2doQWxGSVJKUjhxQmRDTkJvSmlMWFFyYUc0ckJFWTV1QWFYemNBSFN1WVEvQUV0MFQxVkdCMkZtQnlTMWN4SVlRUVFnZ2hSUE1rQWZFVWhtckdiWTlGTXpkczNyVnVEc0psYm8zSjQ4RGl5RUhSWlhxSEVFSUlJWVFRb25tUkxxWlZhQ1lienJBMkRRNkhQdmN3MjNHR3RVRTNCelZpWlVJSUlZUVFRZ2h4OWtsQVBFRXpCZUVLVGNCUVRHZDhMME14NFF4cGpXYVNrQ2lFRUVJSUlZUm9QaVFnQW9iSmdqdTBOU2lOK0hZb0t1N1ExaGlxcGZIdUtZUTQ1enh1RFpOSldzWUxJWVFRSWpCSVFFVEJiVy9sN1U3YW1BeEZ4UjBTMitqM0ZVS2NPNldsVHNMRGEyNVdKWVFRUWdoeG9RbjRnT2l4aEo3V1ZGQnJTVHEya2lQMW5xZVpndkZZUWsrbk5DRkVFOU0wbmRLU0NzSWpaTHE0RUVJSUlRSkR3QWRFTGJqaCt3YVpuY2N4YVJWbjlSbmkvSkNkVjBCQlliSGY1eGVYT2pBTTR5eFdkUG9NdzZDc3ZBSzNSenJzK3V2d29YdzhIcDEyN1dPYXVoUWhoQkJDaUhNaW9BT2liZzVDYitBYVFWVnpZcWtvYU5oelZHdXQreW5XWmNHSzlhelp2QU5OMDZxOXR1ZmdFV1k4OXhicnQrMzI2MTdIc3ZQSXlNcHQ4UC9PMTdEVEdMNmF1NFMzUC91ZTdMeWEvejZkTGhmVG4vZ1hhN2ZzOVB1ZUg4eWN5NzJQdit6enZobUdRWEdwbzliL2FicGU3VDU1QllVNHlpdS9oRmkrZml1UHZ2UXVGVTRYaG1Hd2EzK2E5N3lGS3pld2FOVkczTzc2UTE5NWhaTmYvZWtwL3JkOHZkKy9UNkRidVNPVG9HQUxTZTNrU3g0aGhCQkNCSWFBM2dkUmEralVUOFBBNHNoR1Y4eWdxb0QvNGNsanNXUHhsRGZvY2JNWHI4SlJYa0ZxU21kTUp0L3Vxb3Fpc1BmUVViOUhnKzUvOGw4MUJwSDZmUHppWDdFSDJYeU9YWFAzSTM1ZGU5MzQ0VncvZm5pRG45bllycm43RWRvbHh2SEN3L2Y2SEYrN1pTZEZKYVZNdldxMDkxaFp1ZS9JY1B1MnJkbC9KS1BhOFpEZ21xY2M3a3RMcDB2N05paktMMDFOeXAwdWJuM3c3N1hXOSt5Zjc2SkRVb0wzWjhNd2VQRzlMekdwS285UHY1WEM0bEoyN0R1RVNWWFp1UytOUjE5K2wrZG0zRTM3TnExWnZuNGJ4M0x5R0RZZ3RkNzN3V3FwL0RMRWF2M2xTNUZyNy9tclgxOENmUDdLNDFnc2dmVi9GOFZGNVd6ZWVJVCtBNUl4bVFMNnV6UWhoQkJDQkpEQStzUjNDdDFrYmRENUZtYytxdTdHR1pxSTJaR0wwb0NBYURSd25lT2hvNWxrWk9WeTA1VWpLU29wcGJ6Q2libEtTTXcvTWUyeHpGRk9SbFp1NVRNQVRkUFFkWVBrTnZFKzl6T2JUVnd4K0JKdW16TGU1L2kwQi81T2Frb25waytiNG5QOHZhL21NR2ZKYWl6bW1yZjlpQXdQWmZTUS9uWCtEajA2SmZ2MXV6YUZZOWw1SEVyUDVONWZYWTI5U3RpNzljRi9WQnV4M1hQd0NFdlhiUFk1OXZYclQzcEQ0TDYwZEt3V014Vk9GOGV5OHhnMXVCL3BtVGxvdW83TDdTRXhybko2NGdmUFBlenpMSURyN24wVW05VjNGRnRSRk82L2RRb1AvT01Odmx1NGdtQmJaVUEzbVZTK1hiQ2NQaW1kYWQrbU5acXVjK0JJQmlNSDkwTlY2dzh3aWxwWmI5VituQmF6bWNtamh6QzRiODhhcnpsNDlCZ3Z2LzhWNWxyK0hWeklGczdmaGRta2N0bXd6azFkaWhCQ0NDSEVPUlBRQWRGb1FFQlVQUTdNRllXNGc2UFJUYmI2THppRmJtcllWTllmRnE4Q1lOakF2bno5NHhLV3JkMkMyV1R5aHBLVG80RWZ6cHJuRFk2R1lhRHBPc0ZCTnQ3NSs0TSs5enQxQk5KZnBscUNSMlI0NkhreE9uaTZGcTNhU0dKOExFTXY4UjE1czFrdFRCaCtPVmVQdnF6RzY0N2w1UEhIcDEvekdTSDh5L052WTdWYTBEUWRSVkdZT1c4WlgvMjRGRTNUY1hzOHZQTFgrNERLaGllNlZ2OG9ibEZKR2FXT2NtNjlkaHhKaVhIZUthN0hjdkxwbk55R2xsRVJwR2ZsVXVZb3A3ekNTZi9lM1h5dU53d0R3ekM4b2JHOHdvbjFsTkUvVGROd2V6VE1aaE1SNGFFa3hOVzh4cTY0ekFIZzgvc0dnbzNyRDdOMTgxR3V2UG9pZ29ObHF4b2hoQkJDQkk3QURvaCtMc0ZVMExFNmN0Qk1RWGhzTGM3cXN3QXljL0padm40ckFGRVJZZHg1dzVYY2VjT1ZQdWNjT0p6QmcvOThrei9kY1FPcDNUdlZlMC8xTkQvZyt6TXkxZHlVVnpoWnVHb0RkOTEwRllxaThNSE1IMm5WTW9vckx1dVBxaXFvaW9KYXk1VENtdDZQTDE5N0FvRG4zL2tNcDh2TlgrNzVsYy9ycFk3S3FjVzNQL1JNamZkMHV0dytQNi9mdG9zM1AvbTIybm5UbjNqRisrZVVUc2wwN1pBRXdGOWYvRSsxYzhjUEcrZ2RMYjczOFpjb0xDNzF2dmJtSjkveTVpZmYwaTR4RGxWVktDb3U5WTVDbnlxdm9CQ29ESjJCRWhLM2JVbG56bmZidUhoQU1uMHZUbXJxY29RUVFnZ2h6cW1BRG9pK2srMXFaeTdMQlVQSEhScDMxcDhGOE9uM0MrQ1VEK1BYMy9jWUhrLzFaalZQdmZaaHRXUC9mZkd2QkoreWJoQUY1aXhaelp3bHE2dWQvOU82cmZ5MGJxdmY5VFhVcnYxcC9QV2xkNG1PRE9lVlI2Y1RaS3NjdWZWNE5CNTQ1ZzJPWnVidzVCOXVwMXZIZHQ3anN4ZXRaT202TFdUbTVCTnNzOUtqUzN1bVRocE5mR3kwOTc2R1lUQnYyVm9XcnRwQVJuWWVOcXVGbEU3SjNEQmhCRzFidDZxeEZzTXdlUC9ydWJTS2JrR2ZIcDNKek1sbjNrOXJhZHU2RlNNRzlVSFRkRDcvWVJHZi83Q296dC9wMU1Ea2Rudll2SE1mdjdsaG9zOTVUcGNibTlYQ2g4Ly9wZGFBRld6ekhjbSsvSktMR0hKeEx6eWF6dC8rOVQ1Wk9mbVVsVmZ3Nm1QM2s1Vlh3RVhkT21JWUJ2YysvaklETHVyT1RWZU9BdUJvWmc3UHZmTVpmN2p0T3JxMmIrdTkzejhlK0MxbXN4a0Z1R1BHUDVsMjdUZ0c5KzJKcnV2ODM5OWY1NHM1aS9saXp1STZmMStQUjd2ZzF5QTZuUjZXTHRyRHF1WDc2WjJheU5nSlBacTZKQ0dFRUVLSWMrN0Mvc1JYRHdVZGc3cW5YcHJjcFpqZEpiaEQ0akRVMDMrN0ZQeHJFUFB6M29PczJ2UXpReTd1N1IxRkJMQlpMRnphdHhkWGo2bWMrbmd5RE54MTgxVjBPekdTTkgvNU91WXNXVjF0VFZ2bDh4V0dYcExxdmY2a0djKzlSYmVPN2ZqVjVERSt4MmZOLzRtbGEzM1gzWjJ1YmgzYk1mYnlTNWk3ZEEyZi83Q0lhZGVNQmVEek9ZczRjaXlicTBZTjhZWkRUZGQ1NnZVUDJiN25JTzBTNDVnNGZCQ0ZKYVVzWDcrTkhYc1A4ZXhEZHhFYlhUbUsrL0w3WDdGaXd6WTZ0VXRrd3JCQkZKV1dzWExEZHJiczNNOWo5MDJqUzVXUWRGSjZWaTZMVm0wRTRNYnBmd1BBWnJYeXA5dXZ4MkkyNDNLNXVXSENDTVpjZGttZHY5T3BZVy90MXAxb3VrNy8zdDI1NmY2L01mV3FNWXdiT29EWFA1N0Z5bzNiNjMyUHFqYlJzWmpOWk9VVzhQeC9Qc05pTm5QMUZaZno4VGZ6V2JYcFoyYk9XOGFqdi84MUJwQ1RmNXhMZW5melRnL05PMTRFUUllMkNiU01pdlRlKytUN2RYSmFjckROU2xSRW1MYzV6WjAzWHNtWUt1dEpiN2p2Y1c2NmNpUlhqcnkwM3JvdkJDVWxGZnk4TllNVnkvWlJYdTVtelBnZURCemM0ZFR2YUlRUVFnZ2hBa0pnQjBUTmpWRlA4dzFMZVQ0R0NvcXJGSXZybDJsNnF1NEdEQ3hsV1JnbUs1Nmd1dHZnVjU1Zk44TXcrTThYUDlDaGJXdTZkVXp5Q1lpS3FoQmlEL0tHZ1FxbkM0RG9GaEhlWStHaElaWFBxbUVhcElIaGM3MjNMbFhGSG15cmRqekVYbmRUbmNMaTBucEhuYXF1VVp4NjFXZzIvcnlYdVV0V00yeEFLaTYzaCs4V3JDQXBJWTRiSjQ3MG5yZG81VWEyN3puSXBmMTZjZit0VTd4QnJGL1Byanovem1kOC9lTlM3cDQ2bVpVYnQ3Tml3elltalJyaUUyNnZHbmtwTTU1N2kxYy9tc21yajkxZkxjaTFpWS9sbHNsajZOUXVFVlZSZVB4ZjczUFRsU05wMVRLSzR0SXlORjBudWtVRTRhSDJPbiszVTgxYnRwWitQYnFjNlBpcWVOZUZYajkrT0dPRzlPZlJsOS9sbjMrK3kyZTBNRHYvT0UrLy9oRi8vdTNOeEVSWEJqckRNSmcxZnhrejV5MmphNGNrSHZqTmpTdzhFV2duamhqTXdhUEgrT2liK1VSRmhBR1FscEh0dlY5K1lUR0tvaERkSXJ6T1dsMXVEMS9OWFVMK2lVQjVLcHZWNHRQcFZOY3IxMUxhckExcjZsU2JKUXY5MjVybGJISzVORXFLeThuUEwrTllldVUwMnBTZUNZd2MwNDJvNkpBbXJrNElJWVFRb3VrRWRFQTA2VTUwNmc1Q3VtcEdVZFRxQWMvUVVaVEs0S2NyOWEvVFV6Vm52ZWNvaXNMdDEwMmdwTFNNRW9mdmxoaTZidUFvZDVLVm13Lzgwc1gwZUZHSjkxanBpWVlpbXE1WGF5Nmo2NDI3bjJGaGNTbGZOaUFnMnF4VzdwazZtY2RlZVkrM1A1OU5xYU1jVlZXWVB1MWFudzZaSjBQeHI2Kyt3aWZjRFV4TjRkcXhRMmtUSHd0VU5wa0pEckp4VTVWd0NaQVFGOFBJU3kvbXV3WEwyWDN3aUhkMHRhcXJSZzBCNE5tM1B5VTVNWjV4UXdjQWtKTmZHUlJlLzNnV3IzODhxODdmN1prSGYwZW5kb2tBZkw5d0Jic09IT2JXYThlUmtaV0xva0J4YVJrWldia0VCZGxJc0ZmdWdSa2ZHMTNqOWhoeE1WSGVLYkdLb25CUnQwNW9tczQxWTRkU1ZGeEtkbTQrTjA4YWhVbFZ1ZS9YMTdMbjRCR2VmTzFEMmlYR2NlQklobmU2YTA3K2NhSWp3NzNiV1p5cTdNUy9xUSsrbmt0c3l4YmNjZDBFVm16Y3p0dWZmYy9ibjMzdmMrNDduOC9tbmM5bis5VDQrdC8rV09kNzRxK2xpL1kweW4zT2hNMW1KalFzaUJZdDdGd3hvUWZkdXNjVDJhSmhYd29JSVlRUVFseUlBam9nS3E1U3NFYlVlWTRyTktIRzQ5YVNkRlEwbkdGdC9IcVc2aTd6Njd5ZVhkb0RsZE5GcTNLNjNDeFpzNGtsYXpiNUhLOHB5TGhjN21wckVEVk5vOHhSVWEwWmlhN3JPTXFkMVk2WE9YejMvVHRWVGZzSzFpZWxjekpqaHZSbjNrOXJBYmhsOGhpU0VuelhkUjdPeUtKbFZDUlJrZFZId2FxT05CNDZlZ3lMMmN6TStjdXFuWmVablFkQTJ0SE1HZ01pd1BwdHU5bXljeC9QUDN5UGQ4VDEwTkZqM3RmZmZlWWhNblB6ZWVTRmQzajNtWWVZL3VRclBQUzdxY1RIUkhQN1E4LzRUT005ZkdJVTcvMnY1L0wraVdPZnpWN0laN01YMHJkSEYrNmVPaG1BWC8zcHFUcmZuNU1TNDJOcDI3b1ZxcUt3WWZzZTV2MjBqcWYvOUJ2TVpoTm1zd2w3Y0JDcEtaMjRac3psL09XRmR6aHc1Qmdka3hJNGNpemJHNkNyY25zOExGcTFrYzluVjY2cnZQeVNpN2p6eGl1eG1NMjRQUjd1dlBGS255MUpaanozRmhPR0QvSnVmZUhSOVJyWHY1NnV2LzFqVXFQZFN3Z2hoQkJDTks2QURvZ21Ud1dLN2ptanRZWCtVSFFQcXJ1OC9oUHI4TW1MZjJYZHRsME1TRTBCWVBXbW4zbnB2Uzk1NWEvM0VkK3FwYys1cDQ0ZUdvYUJ5KzFoNmRyTk5hNHIzTEI5Tnh1Mm41dHBmd05TVTd3QnNhWTFnbzRLSjlFdDZnN3RVQmxnTlYydmN4U3oxRkh6ZTU1YlVNaS9QLzJXb1FOU09YSXNoM1ZiZHpIZ29oUTI3OXpuUFNjeVBOUTc0aFlaSG9xQ1FuaUluY2p3VU1EM1BiN25sc25jYzh0a2I5Qzg1VTlQOGV1cnIyRGs0SDRBM2c2aXJ6NStQL2FnWDBZUVR3YlFVNzM5K2ZmVjlsMTgrUG0zdlg4MnFTcnZQVHVEa09BZ0lzTkRXYk5sQngzYXRtYlgvclJxYXljOUhvMzcvdllLT2ZuSDZkMnRJMXQzN2FkTCs3Wll6R1ljRlU0OEhvMmsxcTE4cGhpcnFscm4xaGRDQ0NHRUVPTENGZEFCRVF4TUZjZngyQnYrUWRoUXplaUdmMXRBbUozSHFkekcvdlJ0M3JtUEY5LzlnanV1bjhqWXl5L3hyamVMaVc1UjYxNkZKNVU1S2pBTWd4c21qR0RLdUdFK3IwMTc0TytrcG5SaStyUXBQc2ZmKzJwT2pSMVB6NFRiN2VHZEwyWjdwMEMrOGQ5dmVQSGhlMzI2WTlxRGJKUlgxRHdkOTJSSFVJQWdtNVdJc0ZCZWZmeitCdGZ4M051ZlVsaGN5dnlmMWpIL3AzWFlnNE5Jakl0aC9iYmRkTzJReE80RGh5a3NMdlh1QVZoWVhJcUJRWEdaZzVBcTIwV2NWTmRXSUducFdkNVE2YTlicmhyRGpSTkhzdmZnRVY1NDl3c2VuMzRyU1FueEFEejA3TDlwRXg5RDZJbHBxNWYxdjRqRnF6YlN0WDBTeGFXT2FsdWVtTTBtdW5kcXgvQ0JmYmg2ekdWYzkvdkh2SzhWbkppbUhCWmk5OWtHdzhDZ3ZNTHBjeXc4MUg1QmJua2loQkJDQ0NGOEJYaEFCSXU3R0YyUFJGY2J0aG0yTzhTL0xTOVUzWVhaVlh3NnBmbm8zN3NiTjB3WXdidGYvb0RMN1diMy9zTWt0R3BaWThmU1UyWGxGUUEwK1lqUVp6OHNJaU1ybDZtVFJxUHBldVUwekI4VytUU1phWnNRNXcxb3B3YXJCLy81SmhVVlR0NTYrZ0dTRXVMWWZmQUlKV1VPd2tKODE0NXQrbmt2ZTlPT2NtbS9YaVRXOERzUHViZzNGL2ZxUm84dTdVbHEzUXA3Y0JEL2ZPc1RvSEo5NGpNSER2dnNXWGp5enpXTjlsVmxHQVpITTNQUU5KMUZxell5Yzk0eWlrcEtlZU9KUHdIdys4ZGY5dXQ5T3ZsN3Y3eDBEY21KOGJSdm0wQkljQkRydHUwaU82K0FlMjZaN0QxMzdPV1hNR2Z4S2w1Ky8wdmlZcUxwbkZ4OXl2TnZiN3dTcThYaTdXSjYwckhzUEV5cVNuaFlDTk1lK0x2UGF4OS9NNStQdjVudi9mbk5KLy9rN1lZcWhCQkNDQ0V1WEFFZkVERU1MR1haT01NU2FNaGVoUTI1TjBiak5JaVpNbTRZNVU0WEg4MmFoNklvM21ZcjlkbTFQdzNBdTdGNlU5aVhsczdzUlN0cDI3b1ZWNDRjakdGVU5xU1p2V2dsQTFOVHZBMWZMdS9mbTEzNzAvamsrd1hjTS9XWElMUnUyeTdTTTNNWVBxZ3ZBTU1HOW1Ibi9qVGUrMm91OS8zNkdtOURtOExpVXQ3ODlGdUtpa3NaUHJCUGpiVk1IREhZNStlaWtqSjZkK3RJZEdRNHJVL3Nzemp6amFkSXo4cGwraE92TVBPTnAvajFBMC96OUovdUpERXVobXZ1ZnNSN3JXRVlmUHI5UWc0Y3lXQi9XanBsNVpWck4wMnF5dlVUaHRNbnBRdjZpV0QyMFF1UCtEU3B5Y2pLNWI0blhnRXFwOVlHMjZ6ZTM2TzR0SXlZNkJaczMzT0FYLy9mMDdSTGlPTjRjUWtkMnJhbSs0a3RRYUJ5QzR0K3ZicXlkc3RPcmg4L3ZNYTlGbXRyV25QZ1NBYXRZcUs4bzVIL2VuUjZ0UzhSVHRiWVdCMU1oUkJDQ0NIRStVMENJcUJxRlZqS3N2MGVGZlNYdFR6YnIrNmxOYW9sVTE0NVlqQ0xWbTZnMUZITyt1Mjc2ZCs3VzQyalJsV3QzYnFMdHExYmViZEc4SDNNNllWWGY3YTU2TkVwbVpUT3liZzlIbDc3YUNhR1lmQzdteVpoT3JFRnhHOXZtc1NqTDczTGF4L1A0dmtaZDJNeG14a3hxQytyTis5ZzhhcU5IRDJXVFk4dTdjay9Yc3pLamR1SmlnejNkaTBkTmlDVjlWdDM4ZE82TGFTbFo1S2EwaG1YMjgycWpkc3BLaW5qNWttamFoM3gwbldkSThkeTJMN25BQnQvM3NPT2ZXbjg0YmJyK05YVlY1QjdvcE1wNE4wbnNQSWF3eHYwcWxJVWhjTVpXU2lLd25Yamg5TzdXMGRtUFBjV2x3OUlaZWdscVFBVUZKVUFrSjZaUTFsNUJYa0ZSZVFkTHlJOUt3ZUF4MTUrbDVLeWNyNTY3UW52ZmNORFE1Zys3Vm9BZGg4NHpGT3ZmNFJoR0J3OG1zbGRmMzJCUDl4MkhWM2F0MlhObHAxczJyRVhzOW5FRDB0V2M4bEYzZjBlNmR1eEw0MHV5VzFyREpVMS9aNUNDQ0dFRU9MQ0p3SHhCTE83Rk1vMTE5aDZBQUFaZmtsRVFWU3ljSWUwNG94SEVnMERhM2tPSmxmMTlXcitPaGxHZEYzM3J2M2F0R012YjMzNkhmYmdJTzY0ZmdKZnpGbk1qT2Zlb2t2N3RselN1eHNkMnlVU0Z4Tk5lSWpkdTY0dkxUMkxYZnZUbURwcGRDM1BNZEMwWDRKUFZtNEJoY1VsN0QrY1FaQ3Q5bEVqZjdhNVlQeHdVam9uODhXY3hhUm41VEo2eU1VK2pXbTZkNnhjRzdkbzFVYSttTE9ZcVpOR282b3FEOTkxQzk4dFhNN1N0VnVZdldnbDlpQWJRL3IxNHVaSm8yaHhJdVFxaXNJRGQ5N0kzS1ZyV0x4NkUzT1hya1pWRk5vbHhuUEg5Uk1aMUtkSGpTVXRXYk9KZHo2ZmpkUGxKc2htSmJWN0orNjhZU0k5T2lkanRWalFxNFJDdDhjRFZHNGI0bks3Y2JzOVBxSHhwSWZ2dnFYYWUzcnk3KytydVV1OFFmcmg1OS9HcEtxMGpJb2tOanFTWUZ0bHA5a2JKbzZrUjZma2FpSE00OUZZdm1Fcm4zNi9rSmlvU0diY05SV0FINWV0SmJwRkJHOS8vajMvVzc2ZXkvdGZ4S1JSbC9MSUMrOHc0N20zdU8vWDE5SzdXOGRxZFhwTy9ENnFvcEIzdklqZEJ3NHpjbkJmNyt2WitjZXJYVlBUTVNHRUVFSUljZUdTZ0ZpRjJWMktXdXJCYlcvVjREV0pKNm02RzZzakI4VnpabDFMVDRZVHQwZGp4WWJOTEZpeG5uMXA2UXk0cUR1L3Zla3F3a1B0RE9yVGcyVnJ0N0JnNVFZKy92Wi8zdkFTSHh2TkN3L2ZpODFxNGYydjUyS3htQmxXeTNSTGw5dU55LzNMSG84Nzk2ZDV0ODRZZGVuRk5WNHo4dzMvdG1zNGFlcWswYlVHMUx1blR2WnVBM0dTMld6aW1pdUdjczBWUSt1OHI2cXFUQmcraUFuREI5VjVYdFY2VXpvbGt4Z2Z5L2loQXhuWUo2WGE5TXNLcDh2NzU1WXRJcGcrN1ZvVVlNYnZwcEtkVjhEeURkc0FmQnJybkVyVE5XL283cFBTR2Qwd1NHNFRUNXU0V0dKYi90SlU2R2htRHV1MjdhSnpjaHVmcVowSERtY3c3NmUxck51MkMxMDN1R3JVcFZ3NThsSXM1c3BudGdnUDVZRi92STdMN2VIMktlTVplMklmeDhmdXU1V24zL2lJSjE3OWdKc25qZUxxTVpkWDFxTnAvUGU3QmFSblZvNVlob2VGTW5QZVVsUlZwVitQcnQ1L04wKy8vbEdkNzZNUVFnZ2hoTGp3U1VBOGhlcXB3Rlp5Rkk4dEFvOHRFa014MVg4Um9CZ2FadWR4ek02aVJsbHoyTHBWU3k3cjN4dUFVSHN3OXVBZ0hwOSttM2VmUkFDVHljVHdRWDBaUHFndnhhVU9EaDdKSUR2dk9JbHhNZGlzRmd6RFlOelFBZlRwMGJuV1RwclB6N2pIWjZUd291NmQrUFhWVjVEU0taa09TVFh2QWRtY3hVYTM0TmsvMzFYcjY4ZUxTN3gvRGc4TjRiTCtGd0dWNzB1cG81eVB2LzBmL1h0MUl5WXFzc2JyRGNQQTQ5RzhvM1Vka2hKcWZSK2Ryc3BnN25LNWZZNG54c2RRWEZyRzllTkhNSFJBS3ZaVDlyUnNseGhQbng1ZHVQbktVVDc3UlhaSVN1QzVHZmZ3M1lMbFRCeit5enBMazhuRS9yUjBqbVJtTTNKd1AxSzdkeVFrMkVhTDhEQkNRNEp4dWlwRGNWMXJFR3VhWGl1RUVFSUlJUzQ4U2xsWldlTjBVRG5IZHE5WlRHcW4rTFA3RUVWQk00ZWdtZTBZbG1CMDFjeko2YWVLQW9ybVFuRlhZUEtVWWZJNEdxMFpqVGgvVmQxcW96YkZwUTZDYkpaYW04T2M1SEs3eWMwdkpDWTZzdDV6ejFSWmVRWDJJRnVOYXdrMVRXTnZXam9kMnJhdVZvZkhvNUdkVjBCY2JIUzkyNm5VWi9PK1RMb09HSDVHOXhCQ2lNYVNkaWlmOTk5ZXdhMTNYa3E3NU9pbUxrY0lJYzRiTW9KWUY4UEE1QzdGNUM2RkV6TkdqWk1COFF6M05SVE5rei9iaW9TSDJ1czlCeXE3aTU2cnJVZXFkazg5bGNsa29sc3RIVzdOWmxPVGI0OGloQkJDQ0NIT0hRbUlEU1RCVUFnaGhCQkNDSEdoa29Bb2hCQkNDTkdNbFJVVlVKS2ZnNk80RUkvYmhhNTVtcm9rY1o1UVRXYk1GaXYyOEVqQ29tUC92NzE3RDQrcXZ2TTQvcG1aWkpMTUpETWhJWGNJRUpFRU1LQWdSVzRpZ29wNFlRV1Z4M3JaV3UxcXRhdTliS3ZkV3R2SDN1aHVXOHZXdGUyMnV2YXB1aXUxUzcxQUVTZ1hRWU55VXhJa0JBa1h5WVhjeUcxbU1wTzU3QjhaVWdJaE15RUpreUh2MXovQU9iL3pPOS9oQ2M4ekg4N3ZmSCt5MmxNaVhSS2lBQUVSQUFBZ0NubGNUbFVmTGxYQTNhb1V1MFZabVZhWlRUWVpqZXhkaXc1K2YwQWVuMC9OemxiVmxkZW9QaTVSbVdNS1pFNEk3M1VZREUwRVJBQUFnQ2pqYkc1VVJWbXhzbElzU3N2Z1hYRjB6MmcwS040WW8zaDdqTkx0VnRVMk9YVjAzeTdsakN1VXhkWjlSM2FnYjIwSkFRQUFjRUY1WEU1VmxCVnJUSVpOYVhhZUJDRjhhWGFMeG1UWVZGRldMSS9MR2VseU1FZ1JFQUVBQUtKSTllRlNaYVZZbEdReGh4NE1uQ0hKWWxaV1NvS3FENWRHdWhRTVVnUkVBQUNBS09Gb2FsREEzY3FUUS9SSm10MnFnTHRWanFhR1NKZUNRWWlBQ0FBQUVDVmE2bXVVUWpoRVAwaXhXZFJTWHhQcE1qQUlFUkFCQUFDaWhMTzVVVFpMWEtUTHdFWEFabzJUczdreDBtVmdFSXJhZ0dnMHhjanZaOU42SUJyNC9RRVpUVFJOQm9DKzhyWjdaRGFaSWwwR0xnSm1rMG5lZGsra3k4QWdGTFVCTVNiV0xJL1BGK2t5QUlUQjQvTXBKcFptQ2dEUVYzNmZsMzBPMFMrTVJvUDhQbStreThBZ0ZMVUIwV0pMVnJQVEhla3lBSVNoMmVGbXZ5VUFBSUFvRUxVQk1TazFYUTFON044Q1JJT0dKcWVTVXRNalhRWUFBQUJDaU5xQWFMV255QkNYcUZwQ0lqQ28xVFk1WkloUGxOV2VFdWxTQUFBQUVFTFVCa1JKeWh4VG9Lb0dwMXFjdkdBTERFWXRMcmVxR2x6S0hGTVE2VklBQU9mSjdmSG9aRk9MNms4Mnk5bm1WaUJBazBEZ1loYlZiUVhOQ1JibGpDdlU0YkppWmFVa0tNMXVqWFJKQUlKcW14eXFxbmNwSjc5UTVnVDI3QUtBYU9Gd3RXbm4zbEx0Ky9Td3lvOVZxS201NjJxdGhIaXpSbVZuYXZ5bFkvUzV5UVVhUHN3ZW9Vb0JESVNvRG9oU1I3T2FVUk9ucXZwd3FlcWJhcFZpczhobWpaUFpaS0xMRjNBQitmMEJlWHcrTlR2Y2FtaDJ5aENYcUZHWFRTVWNBa0NVY0xhNXRYYkxkcTNmdGxOZTc3azd4YnZhUENvdFA2YlM4bU5hOWM0V1RiOThnaFpmTjF0cEtUUWpBeTRHVVI4UXBZNG5pYmtUcHNqUjFLQ1craHJWVmpmSzIrNmhkUzl3QVJsTk1ZcUpOY3RpUzlid3ZEemVPUVNBS0xKOXp6Nzl6OXQvazlQWjF1dHJQL2pvRSswb0x0V05WMC9YclF0bTh4LzBRSlM3S0FMaUtWWjdDbDlLQVFBQXd1VDNCN1JxL1JhdDNmeGgzK2J4K2JWNlU1RStxNnJSZzh0dVVVSThlOThDMFNxcW05UUFBQUQweVJCdXVCSUlCUFRTNjJ2NkhBNVB0N2Ywa1A3OWQ2L0s3YUdCSUJDdENJZ0FBR0RJU1VpSWxTUTVoM0FuOURXYnQ2dG96NzUrbi9lenlocTlzUEp0dXAwQ1VZcUFDQUFBaGh5YlBVR1MxTnJxam5BbGtiSC8weVA2eTdxdEF6Yi9ubjJmYXMzbTdRTTJQNENCYzFHOWd3Z0FBQkNPK1BoWVdheG1WVlUwUmJxVUM4N3ZEK2kxMVJ2REdwdWZOMEl6cGhacVJFYTYycjFlN1NzcjE4YWkzWEs2UWdmck5adUxOSHRxb2V5MnhGN1YxK3AweWUxcFY0bzlTUVpEL3phOENRUUM4bnA5aW8zbEt6QndMdnpyQUFBQVE0N0JJQldNejlLQjBtcjUvWUVoMVhtejZLTVNWVlRYaFJ5MytMcFp1bW5lVExXNTIxWCtXYVZTazVPMCtMbzVtak50a243K3U5ZFUwOURZNC9VZWoxZHZiSGhQOXkyNW9WZjF2ZlQ2WDdWcCsyNjkvSXZ2S2lFK3JsZlhkc2ZWNWxiNXNVb1ZsNVhydlozRkdqMHlTOTk0WUZtdjU5bi82Ukd0MjdaRGo5eDlXNWVBNmZhMHErNGNmeGZaR2NON0RMayt2Ny9YZFVpUzBXRG85L0FNbkVKQUJBQUFROUxFU2RuYXZmT295ZzZjVU1INHpFaVhjOEdzMzdvejVKanhsNHpTVGZObTZzanhhcTE0NlU5eUJMZS9XREQ3U3QyNWFKNys2Zk9MOWNQbi9oQnludmQyRjJ2cHdxdGx0U1NFWFo4NUdMNWlZenArOWZ2OXFxbHYxSjU5WmFxc3FaUGIweTYzcDEwZVQ3dmM3ZTJTcE5Sa215YVBINnZaVjA3cW5PZnBaMS9RaWJvRzFUYzJTNUtHMlpPVWxaWXFtOVdpdW9aR3VUM3RldXlaRmQzV3NIakJiTjIzWkdHWFk5VjFEZHE2WTYrYVdoejY5cGZ2NmF5djdQQm4rdjZLRjd1ZDU5VmZmazl4NXRodXp4MDVYcTF2L1BpNWNQOWF1dmpxL1hkb3pyVEo1M1V0RUFvQkVRQUFERW1YakUzWHlOd1UvZTJkVHpRdVAyTklQRVdzcnExWFJYVnR5SEh6WmsyUndXRFFxMit0N3d5SGtyUmgyMDVkZGZsRWpjckpVRlo2aXFwcUducWN4Ky96YS9jbkJ6WG50T0FXaXRIVTBTTERGUHkxdWRXcFI3LzNpNURYYmY3Z295NEI4ZEN4Q3VYbjVlcjdqMzlSdzFQc25ZSHVsTnJnVTc4SGw5MmlTZmw1bmNjZmUyYUZ6TjJFdW5sWFRaSGZIOUR6TDYvU3N5K3UxRGUvZEpjTUJvTzhQcDhrYWZtM0h0YWxvMGRJa2w3ODAycXQzbFRVR1hhN1l6WjNuUHZhRisvc3JIdnBJMC9waGVWUEtqbTRMTGVpdWxhUFBiTkNmMzcraDVLa1k1VW45TFVmL2tybTJPNURKOUFmQ0lnQUFHQklNaGlrNjIrY29CZCt1MDFiTngvVTNHdkhSYnFrQVZkYWZpeXNjYU95MHVWcTgraklaOVZubmF1cFA2bFJPUmxLdHRsQ0JrUkpPbkRvV01pQTZQYTB5MlEweW1ReXloaGNPbWt3R0RxWFlIN2g5a1dLalRGMUxxc3MybDJpNGdQbHVtL0pRcGxqWStYMysrWDFlcnZNYVRJYVpVK3lLaXM5dGR0N21vd2RBVFExMmFhY3pMUnV6NTFwL3N5cE9sRjNVaFVuYXVWcGIxZWMyYXk2a3gzdnNTWlp6MzVLMnRNeTBQYjJqbnFmZlhHbG5uMXhaZWZ4QjU1Y2Z0YllwWTg4MWZYYU16NHIwSjhJaUFBQVlNaktIWjJxYStibmErUDYvVXJQU05MNGlWbVJMbWxBSGE4TS9mUlFVa2Q2UGdkN2tsV1MxTnpxQ08rZTFUVWh4L3p5eFpYNmNPLytMc2RPaGFKa1c2SmVXUDVrbDNNVjFiVXFQbEN1ZVZkTmtTM1IwdTJjeG5PRXZIRE85eFRzN3JwbGZwY3hueDQ1cm9UNE9LV25EdXZ4Zm1jYWxaT3BsYzg5MCsyNUQvYnNVMUtpVlNPejBwWFV6ZWN6OHY0aEJoQUJFUUFBREduWHpNOVhYVzJyWG50bGgyNVlORkZYemJxa3Azd1UxUnFhbXNNYWQ2THVwTVpmTWtvVEx4MnRmUWVQZEI3UHpoeXVzYms1YW14dVZlV0o4TUptT1BlODQ2WjVXckp3cnN5eE1YcGp3elp0K2VBanJYajZjZm44ZnZsOTU5ZklwYi80ZkQ2ZGJHb0pManZ0K01GSXRNVExZRERvZUZXTnRuejRrYTZaZmtXM2diUDAwRkdscFE2VHk5V21SS3VsYyttb0pCMDhjbHhtYzZ4TVJxUE8vSEY3NWMwTnFxNnQxeE1QM2EyY2pPR2R4d1BxZUhvWUZ4dXI3Tk9PQS8ySmdBZ0FBSVkwZzhHZ3BjdW15bWFQMTlyVkpUcFlka0xYTFp5b3JHeDdwRXZyZCs1MlQxampObTNmcllLOFhOMS94eUs5OHNZNkhUeGFvVkZaR2JyN0g2NlgwV1RVdHAwZkt4QUk3NTV0YmFIdm1UY3l1L1AzaWNHR05pUE9XUFo1UHB3dWQrYzdsNEZBUU8wK240eEdvMFpsWjRROVIyMURveDc5M3JOZGp2MzZCOTlRYzZ0VFAvM055MHBQSGFaN2IrdmFxWFdZUFVtUzlKMmYvNjd6MktQMzNLWnJaMDd0L1BOM2Z2WmZIUUhSWkpUaHRJZ1lVRUN0RHBkTUpwT2VmM2xWbDNrRGdZRGF2VDVOS3NqVGt3L2ZFL1puQUhxRGdBZ0FBSVk4bzlHZ0d4WmRwcEc1S1ZyMzEwLzBtMTl0MXVpODRjb2ZuNm5SWTFLVlpJdVgxUm9YOVkxc1RNYnd2dnJ0S1Rtb1Y5L2NvTnR2bkt0SDdsblM1WnlyemFQMTIwSjNRajJsTDNzT2VyMCtWZGJVS2JjWGdlNTBIKy8vVk44SnZuZnA5L3ZsOWZtVm01MnU1ZDk2T093NWh0bVQ5SytQM0N0emJJeDJGUi9RV3h2Zmx6azJWdG5wcVpvNXRWQzNMcGd0YTBKOGwydHVYVEJiZVNPejVXejcrMzZSWTBaMFhiNThhbm1wMys5WGM2dXo4M2hsVFoyKys0dmZhOFlWRTNYLzdZdTZYSk5rVFpESlpBcTdkdUI4RUJBQkFBQ0NKbHlXclhFRm1kcTE0NGlLUDZyUU82dExJbDFTRjNjdFR1clQ5ZWQ2WDY4N203ZnYwZmFQOTJsczdnaFpFK0sxWU5hVkdqMGlVMnMyRjhucGNvZWVJQ2pKR3Y0OVQvZkN5cmYxL3U0U1RTcTRSSTkvNFk3em1tUEdsSW5uZmUwcGNXYXpwbDZXTDBtcXJLbVgxUEgrb2lVaFh1L3ZMdEhiRzkvdjhmcmJicmhhOXl5Ky9wem5hK29idSszU3VtM25YbTNidWJmTHNkTTdwUUlEaFlBSUFBQndtcGdZbzZiUHlOUDBHWGxxYVc1VGRWV1RtcHZiMU5yU0pyOC96SFdWQTZheVQxZG5wcWYwYW55Ynk2T1NBK1hLSEo2aTNPd00xVFkwYXYzV0hiMjdaMXIzWFVSUDUzUzFhZC9CSS9yb2s0TXEydE1SeWt2S0RtdlJOVE0wWjFyNFcyUmNhRC80Mm9OYXM3bElhelp2MTArZitMTGlUOXNlNCtXL3JOT080bEl0T0cxWmFYZE9iYWx4YWl1TGMxbjZ5RlBkYnI4QjlEY0NJZ0FBd0RrazJlS1ZaSXNQUGZBQ0tkM2V0NEI0NmFqemUvcDA4L3daTWhvTit0TmZOM1Z1UFJIMlBVTTg4UW9FQXZyNmo1NVRiVU9qaHFja0s4bHFVVk9MUTg4KzljL25WV3NvZ1VDZ3h5Nmx2WkdabHFJYjUxNmxOWnUzcTZxbXJuTS9RNGVyVGNWbDVabzJxU0JrUUQ2MXBjYVpXMW4wTkJZWVNBUkVBQUNBSVdMczZCR3lXdUxsY0xhRmZjM0k3SFJObXpSQit3OGQxWjZTZzcyKzUrVVRMdTN4dk1GZzBGMjNMSkE5eWFySjQ4ZnF2MTlmbytQVllXN0gwUXVOemExYXVXYWpVcFB0V3Jwd2JvaWFRcy9YNm5BcDBacWdyUFJVVGIwc1gvKzNkb3RtVExsTUpxTlJxOWE5cXphM1I3ZmZPQy9rUEtmQzZybTJ2RGpsenE4OGZWYTNVMkFnRUJBQkFBQ0dDSlBScUpsVEMzdTFUSFRaVGRkS2dZRCs5NjBOdmI1ZjNzaXNMdHMwbk12YzZaZjNldTV3TlRhMzZvME4yL1RPdXgvSTUvZnJsdm16emhyamFXL1hycEl5SGEvcTJMTXhQaTZ1eHpsYkhVNzk5TGV2NkltSDdsWjJ4bkRkdmZnNi9jdVAvMU4vWFBXT1psd3hVVyt1MzZiclowL1RKYm5aUGM1enVqdS84blR2UGhnd1FBaUlBQUFBUThpTmM2L1N0cDBmeStVS3ZmM0VsTUp4eXMvTDFmcjNkcXJ5Ukgydjc3VjA0VFhuVVdIZk5UYTN5dWxxMDk3U1EzcjR1eitUMFdEUTliT242ZGJyNWlqRmZuYWpIM05zckZadmZGLzdEeDFWVG1hYXJpek03M0grSHozL1I5WFVuMVJsVFoyeU00WXJOenREeTI2K1ZxKyt1VUhydG42b3JJemgrc2VsQzN0VjgzODgvWGlQNXg5N1prV3Y1Z1BPRndFUkFBQmdDRW15Sm1qaDFUTzA2cDB0SWNmdUxpN1RsNzc5YitkMW44a1R4bXBjM3NqenVyYXZtbHNkaW9reHllRnMwL1Z6cG1uSkRYTzdiRkl2ZFd3dmNicEg3MTBpc3psV3FjbTJjODdiNm5CSjZ0Z2I4ZXNQTE5PVmhRV2Q1M0t6TTJVMEd1WDJ0R3ZzcUJ6NWV0blFpQUNJd1lLQUNBQUFNTVRjY1BVMGZYTHdrQTZVSHgrUStaTnRWdDNidzlZTzNhbXNxWlBQNTllUml1b2VtN0cwT0p3Ni9GbVZKSjF6WDhyYzdBdzk4ZERkeXNsTTAvQmg5bTdIbkJrUXM5SkRkMXN0MmwwaWc4R2d4Nzl3dTJaY01WR1NWSHJvcUZhdDI2cGRKUWMwOTNPWEt6c2pWWDllKzY1MmZMeGZzNitjcENtWGpWUGV5R3paYlltZG44dnI5Y25uOXlrbTV1OWZ4VjlZL21TUDkzN2d5ZVdkZGJkN2ZUSWFEWXFONGFzOCtoOC9WUUFBQUVPTXlXalVRNSsvVFQvNTlSOVZXOS9ZcjNQSHhwcjA2TDFMWlQvamlWMG9hN2Q4b05XYmlpUkprd291T2V1ODI5T3V4NTVab2JxR2pucHpNdE9VYUVrNDUzeVR4NC90OFg0ZXI3ZFg5VW5TZzh0dTFyNkRSelI1L0ZpOTlQb2E3ZHBYcHNvVGRabzRib3grOHMySE9qdTJ6cDk1cFZadkt0TGYzdCtwZDdaK0tFbWFNMjJ5dm5wL3g1Nk03Kzh1MW9xWFh1OHk5NmtBMkpQVG56TGVmL3NpM1h6dHpGNS9CaUFVZzhQaGlQU0dQZ0FBQUFoRDZmYU51dUxTckg2YnI3YWhVYi82dyt1cXFtbm9sL2tzQ1hINjhqMjNxU0F2dDlmWEhpZy9wbDBsQnpSdVRLNHVIejlXTVRHbXM4YXMzbFNrZzBlT0t6OHZWN09tRnNxV2FEbnZXbDF0YmhVZktOZWxvMGRvV0RmdkpZYXk5dDBQOUZsbGplYk5tS0t4bzNLNkhlUDMrMVZTZGxoN1N3L3Aram5UbEo0NlRKTFUzdTZWeCt1Vk9TWkdSbFB2dHE3dysveHE5M29WRTJPU09iWnYreUx1T1ZpbGdxdXU3ZE1jdVBnUUVBRUFBS0pFZndkRVNYSzFlZlQ3MTk3UzN0SkRmWm9uT3lOVmo5NjNST2twdy9xcE1ndzBBaUs2d3hKVEFBQ0FJU3doM3F5djNMZEVPMHNPNkM5cjMxVk5RKytXbkZvUzRyUm8za3pObjNGRmwzZnFBRVFuL2hVREFBQU1jUWFEUWRNS0N6UjF3amdWZmJ4UFJidUtkZkJJaGZ3OWRPTE15VXpUOU1rVGRQWDB5YklteEYvQWFnRU1KQUlpQUFBQUpFbEdrMUd6cGhScTFwUkN0Yms5T2xwUnJacjZrM0s0M1BMN0E3SWttRFU4MmE3Y25BelpFcTJSTGhmQUFDQWdBZ0FBNEN6eGNXYmw1K1VxL3p3YXpnQ0lYcjFybXdRQUFBQUF1R2dSRUFFQUFBQUFrZ2lJQUFBQUFJQWdBaUlBQUFBQVFCSUJFUUFBQUFBUVJFQUVBQUFBQUVnaUlBSUFBRVFOb3ltbXg4M3JnWEQ1L1FFWlRleDRoN01SRUFFQUFLSkVUS3haSHA4djBtWGdJdUR4K1JRVGE0NTBHUmlFQ0lnQUFBQlJ3bUpMVnJQVEhla3ljQkZvZHJobHNTVkh1Z3dNUWdSRUFBQ0FLSkdVbXE2R0ptZWt5OEJGb0tISnFhVFU5RWlYZ1VHSWdBZ0FBQkFsclBZVUdlSVNWVXRJUkIvVU5qbGtpRStVMVo0UzZWSXdDQkVRQVFBQW9ram1tQUpWTlRqVjR2UkV1aFJFb1JhWFcxVU5MbVdPS1loMEtSaWtDSWdBQUFCUnhKeGdVYzY0UWgwKzBhemFKa2VreTBFVXFXMXk2SEJWaTNMR0ZjcWNZSWwwT1Jpa0RBNkhnMTdKQUFBQVVjYmpjcXI2Y0trQzdsYWwyQ3l5V2VOa05wbGtOQm9pWFJvR0NiOC9JSS9QcDJhSFd3M05UaG5pRXBVNXBvQndpQjRSRUFFQUFLS1lvNmxCTGZVMWNqWTN5dHZ1a2QvbmpYUkpHQ1NNcGhqRnhKcGxzU1VyS1RXZGR3NFJGZ0lpQUFBQUFFQVM3eUFDQUFBQUFJSUlpQUFBQUFBQVNRUkVBQUFBQUVBUUFSRUFBQUFBSUltQUNBQUFBQUFJSWlBQ0FBQUFBQ1FSRUFFQUFBQUFRUVJFQUFBQUFJQWtBaUlBQUFBQUlJaUFDQUFBQUFDUVJFQUVBQUFBQUFRUkVBRUFBQUFBa2dpSUFBQUFBSUFnQWlJQUFBQUFRQklCRVFBQUFBQVFSRUFFQUFBQUFFZ2lJQUlBQUFBQWdnaUlBQUFBQUFCSkJFUUFBQUFBUUJBQkVRQUFBQUFnaVlBSUFBQUFBQWdpSUFJQUFBQUFKQkVRQVFBQUFBQkJCRVFBQUFBQWdDUUNJZ0FBQUFBZ2lJQUlBQUFBQUpCRVFBUUFBQUFBQkJFUUFRQUFBQUNTQ0lnQUFBQUFnQ0FDSWdBQUFBQkFFZ0VSQUFBQUFCQkVRQVFBQUFBQVNDSWdBZ0FBQUFDQ0NJZ0FBQUFBQUVrRVJBQUFBQUJBRUFFUkFBQUFBQ0NKZ0FnQUFBQUFDQ0lnQWdBQUFBQWtFUkFCQUFBQUFFRUVSQUFBQUFDQUpBSWlBQUFBQUNDSWdBZ0FBQUFBa0VSQUJBQUFBQUFFRVJBQkFBQUFBSktrL3dlaVdqekNYWUdyb0FBQUFBQkpSVTVFcmtKZ2dnPT0iLAoJIlRoZW1lIiA6ICIiLAoJIlR5cGUiIDogIm1pbmQiLAoJIlZlcnNpb24iIDogIjE5NyIKfQo="/>
    </extobj>
  </extobjs>
</s:customData>
</file>

<file path=customXml/itemProps63.xml><?xml version="1.0" encoding="utf-8"?>
<ds:datastoreItem xmlns:ds="http://schemas.openxmlformats.org/officeDocument/2006/customXml" ds:itemID="s:customData">
  <ds:schemaRefs>
    <ds:schemaRef ds:uri="http://www.wps.cn/officeDocument/2013/wpsCustom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10504</Words>
  <Application>WPS 演示</Application>
  <PresentationFormat>宽屏</PresentationFormat>
  <Paragraphs>608</Paragraphs>
  <Slides>96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96</vt:i4>
      </vt:variant>
    </vt:vector>
  </HeadingPairs>
  <TitlesOfParts>
    <vt:vector size="105" baseType="lpstr">
      <vt:lpstr>Arial</vt:lpstr>
      <vt:lpstr>宋体</vt:lpstr>
      <vt:lpstr>Wingdings</vt:lpstr>
      <vt:lpstr>Calibri</vt:lpstr>
      <vt:lpstr>微软雅黑</vt:lpstr>
      <vt:lpstr>Arial Unicode MS</vt:lpstr>
      <vt:lpstr>华光楷体_CNKI</vt:lpstr>
      <vt:lpstr>汉仪正圆-65W</vt:lpstr>
      <vt:lpstr>Office 主题</vt:lpstr>
      <vt:lpstr>Excel2016</vt:lpstr>
      <vt:lpstr>PowerPoint 演示文稿</vt:lpstr>
      <vt:lpstr>Excel 简介</vt:lpstr>
      <vt:lpstr>Excel 简介</vt:lpstr>
      <vt:lpstr>1．Excel2016的启动方法</vt:lpstr>
      <vt:lpstr> 2．Excel2016的退出方法</vt:lpstr>
      <vt:lpstr>3．保存Excel2016文件</vt:lpstr>
      <vt:lpstr>PowerPoint 演示文稿</vt:lpstr>
      <vt:lpstr> 4．Excel2016文件新建</vt:lpstr>
      <vt:lpstr>5．打开已有的Excel文件</vt:lpstr>
      <vt:lpstr>6．Excel文件的关闭</vt:lpstr>
      <vt:lpstr>Excel 界面介绍</vt:lpstr>
      <vt:lpstr>   Excel 界面介绍</vt:lpstr>
      <vt:lpstr>1．功能区</vt:lpstr>
      <vt:lpstr>2.快速访问工具栏</vt:lpstr>
      <vt:lpstr>3．名称框</vt:lpstr>
      <vt:lpstr>4．编辑栏</vt:lpstr>
      <vt:lpstr>5．工作表区</vt:lpstr>
      <vt:lpstr>6．状态栏</vt:lpstr>
      <vt:lpstr> Excel 的组成</vt:lpstr>
      <vt:lpstr>Excel 的组成</vt:lpstr>
      <vt:lpstr>1．工作簿</vt:lpstr>
      <vt:lpstr>2．工作表</vt:lpstr>
      <vt:lpstr>3．单元格</vt:lpstr>
      <vt:lpstr> 使用 Excel 编辑数据</vt:lpstr>
      <vt:lpstr>1．选择单元格</vt:lpstr>
      <vt:lpstr>PowerPoint 演示文稿</vt:lpstr>
      <vt:lpstr>2．Excel数据的输入</vt:lpstr>
      <vt:lpstr>文本类型的数据输入</vt:lpstr>
      <vt:lpstr>数值类型的数据输入</vt:lpstr>
      <vt:lpstr>3. 合并单元格</vt:lpstr>
      <vt:lpstr>4.  数据的填充</vt:lpstr>
      <vt:lpstr>5．单元格内容编辑</vt:lpstr>
      <vt:lpstr>6．单元格的插入和删除</vt:lpstr>
      <vt:lpstr>7．调整行高列宽</vt:lpstr>
      <vt:lpstr>8．换行</vt:lpstr>
      <vt:lpstr>9．单元格内容的移动、复制和粘贴</vt:lpstr>
      <vt:lpstr>移动</vt:lpstr>
      <vt:lpstr>  Excel  的单元格格式</vt:lpstr>
      <vt:lpstr>单元格格式“数字”分类</vt:lpstr>
      <vt:lpstr>单元格格式“字体”设置</vt:lpstr>
      <vt:lpstr>单元格格式“对齐方式”设置</vt:lpstr>
      <vt:lpstr>单元格格式“边框”设置</vt:lpstr>
      <vt:lpstr>单元格格式“底纹”（填充）设置</vt:lpstr>
      <vt:lpstr>单元格“条件格式”设置</vt:lpstr>
      <vt:lpstr>单元格“样式”设置</vt:lpstr>
      <vt:lpstr>单元格“套用表格格式”设置</vt:lpstr>
      <vt:lpstr>工作表“冻结窗口”设置</vt:lpstr>
      <vt:lpstr>工作表“拆分窗口”设置</vt:lpstr>
      <vt:lpstr>  Excel 的公式与函数</vt:lpstr>
      <vt:lpstr>公式</vt:lpstr>
      <vt:lpstr>1．算术运算符</vt:lpstr>
      <vt:lpstr> 关系运算符</vt:lpstr>
      <vt:lpstr>基本函数</vt:lpstr>
      <vt:lpstr>SUM（求和）</vt:lpstr>
      <vt:lpstr>AVERAGE（平均值）</vt:lpstr>
      <vt:lpstr>COUNT（计数）</vt:lpstr>
      <vt:lpstr>MAX（最大值）</vt:lpstr>
      <vt:lpstr>MIN（最小值）</vt:lpstr>
      <vt:lpstr>IF（逻辑函数）</vt:lpstr>
      <vt:lpstr>AND</vt:lpstr>
      <vt:lpstr>OR</vt:lpstr>
      <vt:lpstr>LEN（文本长度）</vt:lpstr>
      <vt:lpstr>LEFT函数</vt:lpstr>
      <vt:lpstr>RIGHT函数</vt:lpstr>
      <vt:lpstr>MID函数</vt:lpstr>
      <vt:lpstr>TEXT函数</vt:lpstr>
      <vt:lpstr>REPLACE函数</vt:lpstr>
      <vt:lpstr>FIND函数</vt:lpstr>
      <vt:lpstr>INT</vt:lpstr>
      <vt:lpstr>ROUND</vt:lpstr>
      <vt:lpstr>MOD</vt:lpstr>
      <vt:lpstr>RANK</vt:lpstr>
      <vt:lpstr>SUMIF</vt:lpstr>
      <vt:lpstr>SUMIFS</vt:lpstr>
      <vt:lpstr>COUNTIF</vt:lpstr>
      <vt:lpstr>COUNTIFS</vt:lpstr>
      <vt:lpstr>VLOOKUP</vt:lpstr>
      <vt:lpstr>MATCH</vt:lpstr>
      <vt:lpstr>日期函数</vt:lpstr>
      <vt:lpstr>date</vt:lpstr>
      <vt:lpstr>常见错误类型</vt:lpstr>
      <vt:lpstr>  Excel 的公式与函数</vt:lpstr>
      <vt:lpstr>PowerPoint 演示文稿</vt:lpstr>
      <vt:lpstr>PowerPoint 演示文稿</vt:lpstr>
      <vt:lpstr>PowerPoint 演示文稿</vt:lpstr>
      <vt:lpstr>PowerPoint 演示文稿</vt:lpstr>
      <vt:lpstr>  使用 Excel 进行数据分析</vt:lpstr>
      <vt:lpstr>PowerPoint 演示文稿</vt:lpstr>
      <vt:lpstr>PowerPoint 演示文稿</vt:lpstr>
      <vt:lpstr>PowerPoint 演示文稿</vt:lpstr>
      <vt:lpstr>PowerPoint 演示文稿</vt:lpstr>
      <vt:lpstr> Excel 图表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ss</dc:creator>
  <cp:lastModifiedBy>叶子</cp:lastModifiedBy>
  <cp:revision>88</cp:revision>
  <dcterms:created xsi:type="dcterms:W3CDTF">2023-04-22T02:24:00Z</dcterms:created>
  <dcterms:modified xsi:type="dcterms:W3CDTF">2023-06-19T00:48:31Z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D55D16C394D242B681F3DC61699FBC33</vt:lpwstr>
  </property>
  <property fmtid="{D5CDD505-2E9C-101B-9397-08002B2CF9AE}" pid="3" name="KSOProductBuildVer">
    <vt:lpwstr>2052-11.1.0.14309</vt:lpwstr>
  </property>
</Properties>
</file>